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4.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theme/theme5.xml" ContentType="application/vnd.openxmlformats-officedocument.theme+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3" r:id="rId2"/>
    <p:sldMasterId id="2147483678" r:id="rId3"/>
    <p:sldMasterId id="2147483723" r:id="rId4"/>
    <p:sldMasterId id="2147483753" r:id="rId5"/>
    <p:sldMasterId id="2147483768" r:id="rId6"/>
  </p:sldMasterIdLst>
  <p:notesMasterIdLst>
    <p:notesMasterId r:id="rId19"/>
  </p:notesMasterIdLst>
  <p:handoutMasterIdLst>
    <p:handoutMasterId r:id="rId20"/>
  </p:handoutMasterIdLst>
  <p:sldIdLst>
    <p:sldId id="382" r:id="rId7"/>
    <p:sldId id="386" r:id="rId8"/>
    <p:sldId id="388" r:id="rId9"/>
    <p:sldId id="387" r:id="rId10"/>
    <p:sldId id="396" r:id="rId11"/>
    <p:sldId id="402" r:id="rId12"/>
    <p:sldId id="389" r:id="rId13"/>
    <p:sldId id="399" r:id="rId14"/>
    <p:sldId id="398" r:id="rId15"/>
    <p:sldId id="400" r:id="rId16"/>
    <p:sldId id="401" r:id="rId17"/>
    <p:sldId id="394" r:id="rId18"/>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ion" initials="M" lastIdx="2" clrIdx="0"/>
  <p:cmAuthor id="1" name="Henry Ho" initials="HH" lastIdx="1" clrIdx="1"/>
  <p:cmAuthor id="2" name="Tiffany Henry" initials="TH" lastIdx="13"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665F"/>
    <a:srgbClr val="F48D1E"/>
    <a:srgbClr val="005A95"/>
    <a:srgbClr val="D52931"/>
    <a:srgbClr val="FFFFFF"/>
    <a:srgbClr val="81A13F"/>
    <a:srgbClr val="5D707E"/>
    <a:srgbClr val="8BC542"/>
    <a:srgbClr val="663300"/>
    <a:srgbClr val="EB44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83" autoAdjust="0"/>
    <p:restoredTop sz="99145" autoAdjust="0"/>
  </p:normalViewPr>
  <p:slideViewPr>
    <p:cSldViewPr snapToGrid="0" snapToObjects="1">
      <p:cViewPr>
        <p:scale>
          <a:sx n="100" d="100"/>
          <a:sy n="100" d="100"/>
        </p:scale>
        <p:origin x="-67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2" d="100"/>
          <a:sy n="82" d="100"/>
        </p:scale>
        <p:origin x="-1944" y="-102"/>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slideMaster" Target="slideMasters/slideMaster3.xml"/><Relationship Id="rId21" Type="http://schemas.openxmlformats.org/officeDocument/2006/relationships/commentAuthors" Target="commen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CF33645D-D56B-411A-B55F-7DB0A1722718}" type="datetimeFigureOut">
              <a:rPr lang="en-US" smtClean="0"/>
              <a:pPr/>
              <a:t>6/5/2012</a:t>
            </a:fld>
            <a:endParaRPr lang="en-US" dirty="0"/>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0E3E4A5A-5903-4380-B8A2-041FEA95D66E}" type="slidenum">
              <a:rPr lang="en-US" smtClean="0"/>
              <a:pPr/>
              <a:t>‹#›</a:t>
            </a:fld>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2228850"/>
            <a:ext cx="6858000" cy="5143500"/>
          </a:xfrm>
          <a:prstGeom prst="rect">
            <a:avLst/>
          </a:prstGeom>
        </p:spPr>
      </p:pic>
    </p:spTree>
    <p:extLst>
      <p:ext uri="{BB962C8B-B14F-4D97-AF65-F5344CB8AC3E}">
        <p14:creationId xmlns:p14="http://schemas.microsoft.com/office/powerpoint/2010/main" val="32101305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BF727DF0-81DD-3644-8240-2DCCB1F928F5}" type="datetimeFigureOut">
              <a:rPr lang="en-US" smtClean="0"/>
              <a:pPr/>
              <a:t>6/5/2012</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E8792218-D254-074C-867D-D71FB2469FC8}" type="slidenum">
              <a:rPr lang="en-US" smtClean="0"/>
              <a:pPr/>
              <a:t>‹#›</a:t>
            </a:fld>
            <a:endParaRPr lang="en-US" dirty="0"/>
          </a:p>
        </p:txBody>
      </p:sp>
    </p:spTree>
    <p:extLst>
      <p:ext uri="{BB962C8B-B14F-4D97-AF65-F5344CB8AC3E}">
        <p14:creationId xmlns:p14="http://schemas.microsoft.com/office/powerpoint/2010/main" val="220256676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442EAE-9120-8846-88C1-D6BA1CC5DC40}" type="slidenum">
              <a:rPr lang="en-US" smtClean="0">
                <a:solidFill>
                  <a:prstClr val="black"/>
                </a:solidFill>
              </a:rPr>
              <a:pPr/>
              <a:t>1</a:t>
            </a:fld>
            <a:endParaRPr lang="en-US" dirty="0">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Introductions</a:t>
            </a:r>
            <a:endParaRPr lang="en-US" dirty="0"/>
          </a:p>
        </p:txBody>
      </p:sp>
      <p:sp>
        <p:nvSpPr>
          <p:cNvPr id="4" name="Slide Number Placeholder 3"/>
          <p:cNvSpPr>
            <a:spLocks noGrp="1"/>
          </p:cNvSpPr>
          <p:nvPr>
            <p:ph type="sldNum" sz="quarter" idx="10"/>
          </p:nvPr>
        </p:nvSpPr>
        <p:spPr/>
        <p:txBody>
          <a:bodyPr/>
          <a:lstStyle/>
          <a:p>
            <a:fld id="{96442EAE-9120-8846-88C1-D6BA1CC5DC40}" type="slidenum">
              <a:rPr lang="en-US" smtClean="0">
                <a:solidFill>
                  <a:prstClr val="black"/>
                </a:solidFill>
              </a:rPr>
              <a:pPr/>
              <a:t>10</a:t>
            </a:fld>
            <a:endParaRPr lang="en-US" dirty="0">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Introductions</a:t>
            </a:r>
            <a:endParaRPr lang="en-US" dirty="0"/>
          </a:p>
        </p:txBody>
      </p:sp>
      <p:sp>
        <p:nvSpPr>
          <p:cNvPr id="4" name="Slide Number Placeholder 3"/>
          <p:cNvSpPr>
            <a:spLocks noGrp="1"/>
          </p:cNvSpPr>
          <p:nvPr>
            <p:ph type="sldNum" sz="quarter" idx="10"/>
          </p:nvPr>
        </p:nvSpPr>
        <p:spPr/>
        <p:txBody>
          <a:bodyPr/>
          <a:lstStyle/>
          <a:p>
            <a:fld id="{96442EAE-9120-8846-88C1-D6BA1CC5DC40}" type="slidenum">
              <a:rPr lang="en-US" smtClean="0">
                <a:solidFill>
                  <a:prstClr val="black"/>
                </a:solidFill>
              </a:rPr>
              <a:pPr/>
              <a:t>11</a:t>
            </a:fld>
            <a:endParaRPr lang="en-US" dirty="0">
              <a:solidFill>
                <a:prstClr val="black"/>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Introductions</a:t>
            </a:r>
            <a:endParaRPr lang="en-US" dirty="0"/>
          </a:p>
        </p:txBody>
      </p:sp>
      <p:sp>
        <p:nvSpPr>
          <p:cNvPr id="4" name="Slide Number Placeholder 3"/>
          <p:cNvSpPr>
            <a:spLocks noGrp="1"/>
          </p:cNvSpPr>
          <p:nvPr>
            <p:ph type="sldNum" sz="quarter" idx="10"/>
          </p:nvPr>
        </p:nvSpPr>
        <p:spPr/>
        <p:txBody>
          <a:bodyPr/>
          <a:lstStyle/>
          <a:p>
            <a:fld id="{96442EAE-9120-8846-88C1-D6BA1CC5DC40}" type="slidenum">
              <a:rPr lang="en-US" smtClean="0">
                <a:solidFill>
                  <a:prstClr val="black"/>
                </a:solidFill>
              </a:rPr>
              <a:pPr/>
              <a:t>12</a:t>
            </a:fld>
            <a:endParaRPr lang="en-US" dirty="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Introductions</a:t>
            </a:r>
            <a:endParaRPr lang="en-US" dirty="0"/>
          </a:p>
        </p:txBody>
      </p:sp>
      <p:sp>
        <p:nvSpPr>
          <p:cNvPr id="4" name="Slide Number Placeholder 3"/>
          <p:cNvSpPr>
            <a:spLocks noGrp="1"/>
          </p:cNvSpPr>
          <p:nvPr>
            <p:ph type="sldNum" sz="quarter" idx="10"/>
          </p:nvPr>
        </p:nvSpPr>
        <p:spPr/>
        <p:txBody>
          <a:bodyPr/>
          <a:lstStyle/>
          <a:p>
            <a:fld id="{96442EAE-9120-8846-88C1-D6BA1CC5DC40}" type="slidenum">
              <a:rPr lang="en-US" smtClean="0">
                <a:solidFill>
                  <a:prstClr val="black"/>
                </a:solidFill>
              </a:rPr>
              <a:pPr/>
              <a:t>2</a:t>
            </a:fld>
            <a:endParaRPr lang="en-US" dirty="0">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Introductions</a:t>
            </a:r>
            <a:endParaRPr lang="en-US" dirty="0"/>
          </a:p>
        </p:txBody>
      </p:sp>
      <p:sp>
        <p:nvSpPr>
          <p:cNvPr id="4" name="Slide Number Placeholder 3"/>
          <p:cNvSpPr>
            <a:spLocks noGrp="1"/>
          </p:cNvSpPr>
          <p:nvPr>
            <p:ph type="sldNum" sz="quarter" idx="10"/>
          </p:nvPr>
        </p:nvSpPr>
        <p:spPr/>
        <p:txBody>
          <a:bodyPr/>
          <a:lstStyle/>
          <a:p>
            <a:fld id="{96442EAE-9120-8846-88C1-D6BA1CC5DC40}" type="slidenum">
              <a:rPr lang="en-US" smtClean="0">
                <a:solidFill>
                  <a:prstClr val="black"/>
                </a:solidFill>
              </a:rPr>
              <a:pPr/>
              <a:t>3</a:t>
            </a:fld>
            <a:endParaRPr lang="en-US" dirty="0">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Introductions</a:t>
            </a:r>
            <a:endParaRPr lang="en-US" dirty="0"/>
          </a:p>
        </p:txBody>
      </p:sp>
      <p:sp>
        <p:nvSpPr>
          <p:cNvPr id="4" name="Slide Number Placeholder 3"/>
          <p:cNvSpPr>
            <a:spLocks noGrp="1"/>
          </p:cNvSpPr>
          <p:nvPr>
            <p:ph type="sldNum" sz="quarter" idx="10"/>
          </p:nvPr>
        </p:nvSpPr>
        <p:spPr/>
        <p:txBody>
          <a:bodyPr/>
          <a:lstStyle/>
          <a:p>
            <a:fld id="{96442EAE-9120-8846-88C1-D6BA1CC5DC40}" type="slidenum">
              <a:rPr lang="en-US" smtClean="0">
                <a:solidFill>
                  <a:prstClr val="black"/>
                </a:solidFill>
              </a:rPr>
              <a:pPr/>
              <a:t>4</a:t>
            </a:fld>
            <a:endParaRPr lang="en-US" dirty="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Introductions</a:t>
            </a:r>
            <a:endParaRPr lang="en-US" dirty="0"/>
          </a:p>
        </p:txBody>
      </p:sp>
      <p:sp>
        <p:nvSpPr>
          <p:cNvPr id="4" name="Slide Number Placeholder 3"/>
          <p:cNvSpPr>
            <a:spLocks noGrp="1"/>
          </p:cNvSpPr>
          <p:nvPr>
            <p:ph type="sldNum" sz="quarter" idx="10"/>
          </p:nvPr>
        </p:nvSpPr>
        <p:spPr/>
        <p:txBody>
          <a:bodyPr/>
          <a:lstStyle/>
          <a:p>
            <a:fld id="{96442EAE-9120-8846-88C1-D6BA1CC5DC40}" type="slidenum">
              <a:rPr lang="en-US" smtClean="0">
                <a:solidFill>
                  <a:prstClr val="black"/>
                </a:solidFill>
              </a:rPr>
              <a:pPr/>
              <a:t>5</a:t>
            </a:fld>
            <a:endParaRPr lang="en-US" dirty="0">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Introductions</a:t>
            </a:r>
            <a:endParaRPr lang="en-US" dirty="0"/>
          </a:p>
        </p:txBody>
      </p:sp>
      <p:sp>
        <p:nvSpPr>
          <p:cNvPr id="4" name="Slide Number Placeholder 3"/>
          <p:cNvSpPr>
            <a:spLocks noGrp="1"/>
          </p:cNvSpPr>
          <p:nvPr>
            <p:ph type="sldNum" sz="quarter" idx="10"/>
          </p:nvPr>
        </p:nvSpPr>
        <p:spPr/>
        <p:txBody>
          <a:bodyPr/>
          <a:lstStyle/>
          <a:p>
            <a:fld id="{96442EAE-9120-8846-88C1-D6BA1CC5DC40}" type="slidenum">
              <a:rPr lang="en-US" smtClean="0">
                <a:solidFill>
                  <a:prstClr val="black"/>
                </a:solidFill>
              </a:rPr>
              <a:pPr/>
              <a:t>6</a:t>
            </a:fld>
            <a:endParaRPr lang="en-US" dirty="0">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Introductions</a:t>
            </a:r>
            <a:endParaRPr lang="en-US" dirty="0"/>
          </a:p>
        </p:txBody>
      </p:sp>
      <p:sp>
        <p:nvSpPr>
          <p:cNvPr id="4" name="Slide Number Placeholder 3"/>
          <p:cNvSpPr>
            <a:spLocks noGrp="1"/>
          </p:cNvSpPr>
          <p:nvPr>
            <p:ph type="sldNum" sz="quarter" idx="10"/>
          </p:nvPr>
        </p:nvSpPr>
        <p:spPr/>
        <p:txBody>
          <a:bodyPr/>
          <a:lstStyle/>
          <a:p>
            <a:fld id="{96442EAE-9120-8846-88C1-D6BA1CC5DC40}" type="slidenum">
              <a:rPr lang="en-US" smtClean="0">
                <a:solidFill>
                  <a:prstClr val="black"/>
                </a:solidFill>
              </a:rPr>
              <a:pPr/>
              <a:t>7</a:t>
            </a:fld>
            <a:endParaRPr lang="en-US" dirty="0">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Introductions</a:t>
            </a:r>
            <a:endParaRPr lang="en-US" dirty="0"/>
          </a:p>
        </p:txBody>
      </p:sp>
      <p:sp>
        <p:nvSpPr>
          <p:cNvPr id="4" name="Slide Number Placeholder 3"/>
          <p:cNvSpPr>
            <a:spLocks noGrp="1"/>
          </p:cNvSpPr>
          <p:nvPr>
            <p:ph type="sldNum" sz="quarter" idx="10"/>
          </p:nvPr>
        </p:nvSpPr>
        <p:spPr/>
        <p:txBody>
          <a:bodyPr/>
          <a:lstStyle/>
          <a:p>
            <a:fld id="{96442EAE-9120-8846-88C1-D6BA1CC5DC40}" type="slidenum">
              <a:rPr lang="en-US" smtClean="0">
                <a:solidFill>
                  <a:prstClr val="black"/>
                </a:solidFill>
              </a:rPr>
              <a:pPr/>
              <a:t>8</a:t>
            </a:fld>
            <a:endParaRPr lang="en-US" dirty="0">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Introductions</a:t>
            </a:r>
            <a:endParaRPr lang="en-US" dirty="0"/>
          </a:p>
        </p:txBody>
      </p:sp>
      <p:sp>
        <p:nvSpPr>
          <p:cNvPr id="4" name="Slide Number Placeholder 3"/>
          <p:cNvSpPr>
            <a:spLocks noGrp="1"/>
          </p:cNvSpPr>
          <p:nvPr>
            <p:ph type="sldNum" sz="quarter" idx="10"/>
          </p:nvPr>
        </p:nvSpPr>
        <p:spPr/>
        <p:txBody>
          <a:bodyPr/>
          <a:lstStyle/>
          <a:p>
            <a:fld id="{96442EAE-9120-8846-88C1-D6BA1CC5DC40}" type="slidenum">
              <a:rPr lang="en-US" smtClean="0">
                <a:solidFill>
                  <a:prstClr val="black"/>
                </a:solidFill>
              </a:rPr>
              <a:pPr/>
              <a:t>9</a:t>
            </a:fld>
            <a:endParaRPr lang="en-US" dirty="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4.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5.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8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6.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424A38-153A-3641-B182-28B9B0D77C00}" type="slidenum">
              <a:rPr lang="en-US" smtClean="0"/>
              <a:pPr/>
              <a:t>‹#›</a:t>
            </a:fld>
            <a:endParaRPr lang="en-US" dirty="0"/>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424A38-153A-3641-B182-28B9B0D77C00}" type="slidenum">
              <a:rPr lang="en-US" smtClean="0"/>
              <a:pPr/>
              <a:t>‹#›</a:t>
            </a:fld>
            <a:endParaRPr lang="en-US" dirty="0"/>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424A38-153A-3641-B182-28B9B0D77C00}" type="slidenum">
              <a:rPr lang="en-US" smtClean="0"/>
              <a:pPr/>
              <a:t>‹#›</a:t>
            </a:fld>
            <a:endParaRPr lang="en-US" dirty="0"/>
          </a:p>
        </p:txBody>
      </p:sp>
    </p:spTree>
  </p:cSld>
  <p:clrMapOvr>
    <a:masterClrMapping/>
  </p:clrMapOvr>
  <p:transition>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Quotes">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13" name="Text Placeholder 12"/>
          <p:cNvSpPr>
            <a:spLocks noGrp="1"/>
          </p:cNvSpPr>
          <p:nvPr>
            <p:ph type="body" sz="quarter" idx="10"/>
          </p:nvPr>
        </p:nvSpPr>
        <p:spPr>
          <a:xfrm>
            <a:off x="431800" y="520700"/>
            <a:ext cx="5715000" cy="3213100"/>
          </a:xfrm>
        </p:spPr>
        <p:txBody>
          <a:bodyPr/>
          <a:lstStyle>
            <a:lvl1pPr>
              <a:buNone/>
              <a:defRPr>
                <a:solidFill>
                  <a:schemeClr val="accent1"/>
                </a:solidFill>
              </a:defRPr>
            </a:lvl1pPr>
            <a:lvl2pPr>
              <a:buNone/>
              <a:defRPr>
                <a:solidFill>
                  <a:srgbClr val="FFFFFF"/>
                </a:solidFill>
              </a:defRPr>
            </a:lvl2pPr>
            <a:lvl3pPr>
              <a:buNone/>
              <a:defRPr>
                <a:solidFill>
                  <a:srgbClr val="FFFFFF"/>
                </a:solidFill>
              </a:defRPr>
            </a:lvl3pPr>
            <a:lvl4pPr>
              <a:buNone/>
              <a:defRPr>
                <a:solidFill>
                  <a:srgbClr val="FFFFFF"/>
                </a:solidFill>
              </a:defRPr>
            </a:lvl4pPr>
            <a:lvl5pPr>
              <a:buNone/>
              <a:defRPr>
                <a:solidFill>
                  <a:srgbClr val="FFFFFF"/>
                </a:solidFill>
              </a:defRPr>
            </a:lvl5pPr>
          </a:lstStyle>
          <a:p>
            <a:pPr lvl="0"/>
            <a:r>
              <a:rPr lang="en-US" dirty="0" smtClean="0"/>
              <a:t>Click to edit Master text styles</a:t>
            </a:r>
          </a:p>
        </p:txBody>
      </p:sp>
    </p:spTree>
    <p:extLst>
      <p:ext uri="{BB962C8B-B14F-4D97-AF65-F5344CB8AC3E}">
        <p14:creationId xmlns:p14="http://schemas.microsoft.com/office/powerpoint/2010/main" val="333324767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362200" y="1951558"/>
            <a:ext cx="5892800" cy="838200"/>
          </a:xfrm>
        </p:spPr>
        <p:txBody>
          <a:bodyPr>
            <a:normAutofit/>
          </a:bodyPr>
          <a:lstStyle>
            <a:lvl1pPr marL="0" indent="0" algn="l">
              <a:buNone/>
              <a:defRPr sz="1800" b="0" i="0">
                <a:solidFill>
                  <a:srgbClr val="60675F"/>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8" name="Picture 7" descr="header.png"/>
          <p:cNvPicPr>
            <a:picLocks noChangeAspect="1"/>
          </p:cNvPicPr>
          <p:nvPr userDrawn="1"/>
        </p:nvPicPr>
        <p:blipFill>
          <a:blip r:embed="rId3" cstate="print"/>
          <a:stretch>
            <a:fillRect/>
          </a:stretch>
        </p:blipFill>
        <p:spPr>
          <a:xfrm>
            <a:off x="0" y="1"/>
            <a:ext cx="9144000" cy="76200"/>
          </a:xfrm>
          <a:prstGeom prst="rect">
            <a:avLst/>
          </a:prstGeom>
        </p:spPr>
      </p:pic>
      <p:pic>
        <p:nvPicPr>
          <p:cNvPr id="9" name="Picture 8" descr="telligent-black-large.png"/>
          <p:cNvPicPr>
            <a:picLocks noChangeAspect="1"/>
          </p:cNvPicPr>
          <p:nvPr userDrawn="1"/>
        </p:nvPicPr>
        <p:blipFill>
          <a:blip r:embed="rId4" cstate="print"/>
          <a:stretch>
            <a:fillRect/>
          </a:stretch>
        </p:blipFill>
        <p:spPr>
          <a:xfrm>
            <a:off x="7239000" y="6096000"/>
            <a:ext cx="1789755" cy="313474"/>
          </a:xfrm>
          <a:prstGeom prst="rect">
            <a:avLst/>
          </a:prstGeom>
        </p:spPr>
      </p:pic>
      <p:pic>
        <p:nvPicPr>
          <p:cNvPr id="11" name="Picture 10" descr="logo.png"/>
          <p:cNvPicPr>
            <a:picLocks noChangeAspect="1"/>
          </p:cNvPicPr>
          <p:nvPr userDrawn="1"/>
        </p:nvPicPr>
        <p:blipFill>
          <a:blip r:embed="rId5" cstate="print"/>
          <a:stretch>
            <a:fillRect/>
          </a:stretch>
        </p:blipFill>
        <p:spPr>
          <a:xfrm>
            <a:off x="452263" y="1116014"/>
            <a:ext cx="1795637" cy="1716534"/>
          </a:xfrm>
          <a:prstGeom prst="rect">
            <a:avLst/>
          </a:prstGeom>
        </p:spPr>
      </p:pic>
      <p:sp>
        <p:nvSpPr>
          <p:cNvPr id="13" name="TextBox 12"/>
          <p:cNvSpPr txBox="1"/>
          <p:nvPr userDrawn="1"/>
        </p:nvSpPr>
        <p:spPr>
          <a:xfrm>
            <a:off x="2362200" y="1223059"/>
            <a:ext cx="6362700" cy="707886"/>
          </a:xfrm>
          <a:prstGeom prst="rect">
            <a:avLst/>
          </a:prstGeom>
          <a:noFill/>
        </p:spPr>
        <p:txBody>
          <a:bodyPr wrap="square" rtlCol="0">
            <a:spAutoFit/>
          </a:bodyPr>
          <a:lstStyle/>
          <a:p>
            <a:pPr defTabSz="457200" fontAlgn="auto">
              <a:spcBef>
                <a:spcPts val="0"/>
              </a:spcBef>
              <a:spcAft>
                <a:spcPts val="0"/>
              </a:spcAft>
            </a:pPr>
            <a:r>
              <a:rPr lang="en-US" sz="4000" dirty="0" smtClean="0">
                <a:solidFill>
                  <a:srgbClr val="4D544C"/>
                </a:solidFill>
                <a:latin typeface="Arial"/>
                <a:cs typeface="Arial"/>
              </a:rPr>
              <a:t>World Class </a:t>
            </a:r>
            <a:r>
              <a:rPr lang="en-US" sz="4000" b="1" dirty="0" smtClean="0">
                <a:solidFill>
                  <a:srgbClr val="4D544C"/>
                </a:solidFill>
                <a:latin typeface="Arial"/>
                <a:cs typeface="Arial"/>
              </a:rPr>
              <a:t>Communities</a:t>
            </a:r>
            <a:endParaRPr lang="en-US" sz="4000" b="1" dirty="0">
              <a:solidFill>
                <a:srgbClr val="4D544C"/>
              </a:solidFill>
              <a:latin typeface="Arial"/>
              <a:cs typeface="Arial"/>
            </a:endParaRPr>
          </a:p>
        </p:txBody>
      </p:sp>
    </p:spTree>
    <p:extLst>
      <p:ext uri="{BB962C8B-B14F-4D97-AF65-F5344CB8AC3E}">
        <p14:creationId xmlns:p14="http://schemas.microsoft.com/office/powerpoint/2010/main" val="359329714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Plain white">
    <p:spTree>
      <p:nvGrpSpPr>
        <p:cNvPr id="1" name=""/>
        <p:cNvGrpSpPr/>
        <p:nvPr/>
      </p:nvGrpSpPr>
      <p:grpSpPr>
        <a:xfrm>
          <a:off x="0" y="0"/>
          <a:ext cx="0" cy="0"/>
          <a:chOff x="0" y="0"/>
          <a:chExt cx="0" cy="0"/>
        </a:xfrm>
      </p:grpSpPr>
    </p:spTree>
    <p:extLst>
      <p:ext uri="{BB962C8B-B14F-4D97-AF65-F5344CB8AC3E}">
        <p14:creationId xmlns:p14="http://schemas.microsoft.com/office/powerpoint/2010/main" val="228707251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1766612"/>
      </p:ext>
    </p:extLst>
  </p:cSld>
  <p:clrMapOvr>
    <a:masterClrMapping/>
  </p:clrMapOvr>
  <p:transition>
    <p:fade thruBlk="1"/>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06327792"/>
      </p:ext>
    </p:extLst>
  </p:cSld>
  <p:clrMapOvr>
    <a:masterClrMapping/>
  </p:clrMapOvr>
  <p:transition>
    <p:fade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558294171"/>
      </p:ext>
    </p:extLst>
  </p:cSld>
  <p:clrMapOvr>
    <a:masterClrMapping/>
  </p:clrMapOvr>
  <p:transition>
    <p:fade thruBlk="1"/>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65910066"/>
      </p:ext>
    </p:extLst>
  </p:cSld>
  <p:clrMapOvr>
    <a:masterClrMapping/>
  </p:clrMapOvr>
  <p:transition>
    <p:fade thruBlk="1"/>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53043056"/>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424A38-153A-3641-B182-28B9B0D77C00}" type="slidenum">
              <a:rPr lang="en-US" smtClean="0"/>
              <a:pPr/>
              <a:t>‹#›</a:t>
            </a:fld>
            <a:endParaRPr lang="en-US" dirty="0"/>
          </a:p>
        </p:txBody>
      </p:sp>
    </p:spTree>
  </p:cSld>
  <p:clrMapOvr>
    <a:masterClrMapping/>
  </p:clrMapOvr>
  <p:transition>
    <p:fade thruBlk="1"/>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99026617"/>
      </p:ext>
    </p:extLst>
  </p:cSld>
  <p:clrMapOvr>
    <a:masterClrMapping/>
  </p:clrMapOvr>
  <p:transition>
    <p:fade thruBlk="1"/>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39069787"/>
      </p:ext>
    </p:extLst>
  </p:cSld>
  <p:clrMapOvr>
    <a:masterClrMapping/>
  </p:clrMapOvr>
  <p:transition>
    <p:fade thruBlk="1"/>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020489507"/>
      </p:ext>
    </p:extLst>
  </p:cSld>
  <p:clrMapOvr>
    <a:masterClrMapping/>
  </p:clrMapOvr>
  <p:transition>
    <p:fade thruBlk="1"/>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4086986"/>
      </p:ext>
    </p:extLst>
  </p:cSld>
  <p:clrMapOvr>
    <a:masterClrMapping/>
  </p:clrMapOvr>
  <p:transition>
    <p:fade thruBlk="1"/>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089317603"/>
      </p:ext>
    </p:extLst>
  </p:cSld>
  <p:clrMapOvr>
    <a:masterClrMapping/>
  </p:clrMapOvr>
  <p:transition>
    <p:fade thruBlk="1"/>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76114093"/>
      </p:ext>
    </p:extLst>
  </p:cSld>
  <p:clrMapOvr>
    <a:masterClrMapping/>
  </p:clrMapOvr>
  <p:transition>
    <p:fade thruBlk="1"/>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Quotes">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13" name="Text Placeholder 12"/>
          <p:cNvSpPr>
            <a:spLocks noGrp="1"/>
          </p:cNvSpPr>
          <p:nvPr>
            <p:ph type="body" sz="quarter" idx="10"/>
          </p:nvPr>
        </p:nvSpPr>
        <p:spPr>
          <a:xfrm>
            <a:off x="431800" y="520700"/>
            <a:ext cx="5715000" cy="3213100"/>
          </a:xfrm>
        </p:spPr>
        <p:txBody>
          <a:bodyPr/>
          <a:lstStyle>
            <a:lvl1pPr>
              <a:buNone/>
              <a:defRPr>
                <a:solidFill>
                  <a:schemeClr val="accent1"/>
                </a:solidFill>
              </a:defRPr>
            </a:lvl1pPr>
            <a:lvl2pPr>
              <a:buNone/>
              <a:defRPr>
                <a:solidFill>
                  <a:srgbClr val="FFFFFF"/>
                </a:solidFill>
              </a:defRPr>
            </a:lvl2pPr>
            <a:lvl3pPr>
              <a:buNone/>
              <a:defRPr>
                <a:solidFill>
                  <a:srgbClr val="FFFFFF"/>
                </a:solidFill>
              </a:defRPr>
            </a:lvl3pPr>
            <a:lvl4pPr>
              <a:buNone/>
              <a:defRPr>
                <a:solidFill>
                  <a:srgbClr val="FFFFFF"/>
                </a:solidFill>
              </a:defRPr>
            </a:lvl4pPr>
            <a:lvl5pPr>
              <a:buNone/>
              <a:defRPr>
                <a:solidFill>
                  <a:srgbClr val="FFFFFF"/>
                </a:solidFill>
              </a:defRPr>
            </a:lvl5pPr>
          </a:lstStyle>
          <a:p>
            <a:pPr lvl="0"/>
            <a:r>
              <a:rPr lang="en-US" dirty="0" smtClean="0"/>
              <a:t>Click to edit Master text styles</a:t>
            </a:r>
          </a:p>
        </p:txBody>
      </p:sp>
    </p:spTree>
    <p:extLst>
      <p:ext uri="{BB962C8B-B14F-4D97-AF65-F5344CB8AC3E}">
        <p14:creationId xmlns:p14="http://schemas.microsoft.com/office/powerpoint/2010/main" val="2507668595"/>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_Title Slide">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362200" y="1951558"/>
            <a:ext cx="5892800" cy="838200"/>
          </a:xfrm>
        </p:spPr>
        <p:txBody>
          <a:bodyPr>
            <a:normAutofit/>
          </a:bodyPr>
          <a:lstStyle>
            <a:lvl1pPr marL="0" indent="0" algn="l">
              <a:buNone/>
              <a:defRPr sz="1800" b="0" i="0">
                <a:solidFill>
                  <a:srgbClr val="60675F"/>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8" name="Picture 7" descr="header.png"/>
          <p:cNvPicPr>
            <a:picLocks noChangeAspect="1"/>
          </p:cNvPicPr>
          <p:nvPr userDrawn="1"/>
        </p:nvPicPr>
        <p:blipFill>
          <a:blip r:embed="rId3" cstate="print"/>
          <a:stretch>
            <a:fillRect/>
          </a:stretch>
        </p:blipFill>
        <p:spPr>
          <a:xfrm>
            <a:off x="0" y="1"/>
            <a:ext cx="9144000" cy="76200"/>
          </a:xfrm>
          <a:prstGeom prst="rect">
            <a:avLst/>
          </a:prstGeom>
        </p:spPr>
      </p:pic>
      <p:pic>
        <p:nvPicPr>
          <p:cNvPr id="9" name="Picture 8" descr="telligent-black-large.png"/>
          <p:cNvPicPr>
            <a:picLocks noChangeAspect="1"/>
          </p:cNvPicPr>
          <p:nvPr userDrawn="1"/>
        </p:nvPicPr>
        <p:blipFill>
          <a:blip r:embed="rId4" cstate="print"/>
          <a:stretch>
            <a:fillRect/>
          </a:stretch>
        </p:blipFill>
        <p:spPr>
          <a:xfrm>
            <a:off x="7239000" y="6096000"/>
            <a:ext cx="1789755" cy="313474"/>
          </a:xfrm>
          <a:prstGeom prst="rect">
            <a:avLst/>
          </a:prstGeom>
        </p:spPr>
      </p:pic>
      <p:pic>
        <p:nvPicPr>
          <p:cNvPr id="11" name="Picture 10" descr="logo.png"/>
          <p:cNvPicPr>
            <a:picLocks noChangeAspect="1"/>
          </p:cNvPicPr>
          <p:nvPr userDrawn="1"/>
        </p:nvPicPr>
        <p:blipFill>
          <a:blip r:embed="rId5" cstate="print"/>
          <a:stretch>
            <a:fillRect/>
          </a:stretch>
        </p:blipFill>
        <p:spPr>
          <a:xfrm>
            <a:off x="452263" y="1116014"/>
            <a:ext cx="1795637" cy="1716534"/>
          </a:xfrm>
          <a:prstGeom prst="rect">
            <a:avLst/>
          </a:prstGeom>
        </p:spPr>
      </p:pic>
      <p:sp>
        <p:nvSpPr>
          <p:cNvPr id="13" name="TextBox 12"/>
          <p:cNvSpPr txBox="1"/>
          <p:nvPr userDrawn="1"/>
        </p:nvSpPr>
        <p:spPr>
          <a:xfrm>
            <a:off x="2362200" y="1223059"/>
            <a:ext cx="6362700" cy="707886"/>
          </a:xfrm>
          <a:prstGeom prst="rect">
            <a:avLst/>
          </a:prstGeom>
          <a:noFill/>
        </p:spPr>
        <p:txBody>
          <a:bodyPr wrap="square" rtlCol="0">
            <a:spAutoFit/>
          </a:bodyPr>
          <a:lstStyle/>
          <a:p>
            <a:r>
              <a:rPr lang="en-US" sz="4000" dirty="0" smtClean="0">
                <a:solidFill>
                  <a:srgbClr val="4D544C"/>
                </a:solidFill>
                <a:latin typeface="Arial"/>
                <a:cs typeface="Arial"/>
              </a:rPr>
              <a:t>World Class </a:t>
            </a:r>
            <a:r>
              <a:rPr lang="en-US" sz="4000" b="1" dirty="0" smtClean="0">
                <a:solidFill>
                  <a:srgbClr val="4D544C"/>
                </a:solidFill>
                <a:latin typeface="Arial"/>
                <a:cs typeface="Arial"/>
              </a:rPr>
              <a:t>Communities</a:t>
            </a:r>
            <a:endParaRPr lang="en-US" sz="4000" b="1" dirty="0">
              <a:solidFill>
                <a:srgbClr val="4D544C"/>
              </a:solidFill>
              <a:latin typeface="Arial"/>
              <a:cs typeface="Arial"/>
            </a:endParaRPr>
          </a:p>
        </p:txBody>
      </p:sp>
    </p:spTree>
    <p:extLst>
      <p:ext uri="{BB962C8B-B14F-4D97-AF65-F5344CB8AC3E}">
        <p14:creationId xmlns:p14="http://schemas.microsoft.com/office/powerpoint/2010/main" val="430420643"/>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Plain white">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5097357"/>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85509272"/>
      </p:ext>
    </p:extLst>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424A38-153A-3641-B182-28B9B0D77C00}" type="slidenum">
              <a:rPr lang="en-US" smtClean="0"/>
              <a:pPr/>
              <a:t>‹#›</a:t>
            </a:fld>
            <a:endParaRPr lang="en-US" dirty="0"/>
          </a:p>
        </p:txBody>
      </p:sp>
    </p:spTree>
  </p:cSld>
  <p:clrMapOvr>
    <a:masterClrMapping/>
  </p:clrMapOvr>
  <p:transition>
    <p:fade thruBlk="1"/>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71968985"/>
      </p:ext>
    </p:extLst>
  </p:cSld>
  <p:clrMapOvr>
    <a:masterClrMapping/>
  </p:clrMapOvr>
  <p:transition>
    <p:fade thruBlk="1"/>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70866005"/>
      </p:ext>
    </p:extLst>
  </p:cSld>
  <p:clrMapOvr>
    <a:masterClrMapping/>
  </p:clrMapOvr>
  <p:transition>
    <p:fade thruBlk="1"/>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45989211"/>
      </p:ext>
    </p:extLst>
  </p:cSld>
  <p:clrMapOvr>
    <a:masterClrMapping/>
  </p:clrMapOvr>
  <p:transition>
    <p:fade thruBlk="1"/>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74558865"/>
      </p:ext>
    </p:extLst>
  </p:cSld>
  <p:clrMapOvr>
    <a:masterClrMapping/>
  </p:clrMapOvr>
  <p:transition>
    <p:fade thruBlk="1"/>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71097846"/>
      </p:ext>
    </p:extLst>
  </p:cSld>
  <p:clrMapOvr>
    <a:masterClrMapping/>
  </p:clrMapOvr>
  <p:transition>
    <p:fade thruBlk="1"/>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82518235"/>
      </p:ext>
    </p:extLst>
  </p:cSld>
  <p:clrMapOvr>
    <a:masterClrMapping/>
  </p:clrMapOvr>
  <p:transition>
    <p:fade thruBlk="1"/>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33184645"/>
      </p:ext>
    </p:extLst>
  </p:cSld>
  <p:clrMapOvr>
    <a:masterClrMapping/>
  </p:clrMapOvr>
  <p:transition>
    <p:fade thruBlk="1"/>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34692170"/>
      </p:ext>
    </p:extLst>
  </p:cSld>
  <p:clrMapOvr>
    <a:masterClrMapping/>
  </p:clrMapOvr>
  <p:transition>
    <p:fade thruBlk="1"/>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201175"/>
      </p:ext>
    </p:extLst>
  </p:cSld>
  <p:clrMapOvr>
    <a:masterClrMapping/>
  </p:clrMapOvr>
  <p:transition>
    <p:fade thruBlk="1"/>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508742372"/>
      </p:ext>
    </p:extLst>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0424A38-153A-3641-B182-28B9B0D77C00}" type="slidenum">
              <a:rPr lang="en-US" smtClean="0"/>
              <a:pPr/>
              <a:t>‹#›</a:t>
            </a:fld>
            <a:endParaRPr lang="en-US" dirty="0"/>
          </a:p>
        </p:txBody>
      </p:sp>
    </p:spTree>
  </p:cSld>
  <p:clrMapOvr>
    <a:masterClrMapping/>
  </p:clrMapOvr>
  <p:transition>
    <p:fade thruBlk="1"/>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Quotes">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13" name="Text Placeholder 12"/>
          <p:cNvSpPr>
            <a:spLocks noGrp="1"/>
          </p:cNvSpPr>
          <p:nvPr>
            <p:ph type="body" sz="quarter" idx="10"/>
          </p:nvPr>
        </p:nvSpPr>
        <p:spPr>
          <a:xfrm>
            <a:off x="431800" y="520700"/>
            <a:ext cx="5715000" cy="3213100"/>
          </a:xfrm>
        </p:spPr>
        <p:txBody>
          <a:bodyPr/>
          <a:lstStyle>
            <a:lvl1pPr>
              <a:buNone/>
              <a:defRPr>
                <a:solidFill>
                  <a:schemeClr val="accent1"/>
                </a:solidFill>
              </a:defRPr>
            </a:lvl1pPr>
            <a:lvl2pPr>
              <a:buNone/>
              <a:defRPr>
                <a:solidFill>
                  <a:srgbClr val="FFFFFF"/>
                </a:solidFill>
              </a:defRPr>
            </a:lvl2pPr>
            <a:lvl3pPr>
              <a:buNone/>
              <a:defRPr>
                <a:solidFill>
                  <a:srgbClr val="FFFFFF"/>
                </a:solidFill>
              </a:defRPr>
            </a:lvl3pPr>
            <a:lvl4pPr>
              <a:buNone/>
              <a:defRPr>
                <a:solidFill>
                  <a:srgbClr val="FFFFFF"/>
                </a:solidFill>
              </a:defRPr>
            </a:lvl4pPr>
            <a:lvl5pPr>
              <a:buNone/>
              <a:defRPr>
                <a:solidFill>
                  <a:srgbClr val="FFFFFF"/>
                </a:solidFill>
              </a:defRPr>
            </a:lvl5pPr>
          </a:lstStyle>
          <a:p>
            <a:pPr lvl="0"/>
            <a:r>
              <a:rPr lang="en-US" dirty="0" smtClean="0"/>
              <a:t>Click to edit Master text styles</a:t>
            </a:r>
          </a:p>
        </p:txBody>
      </p:sp>
    </p:spTree>
    <p:extLst>
      <p:ext uri="{BB962C8B-B14F-4D97-AF65-F5344CB8AC3E}">
        <p14:creationId xmlns:p14="http://schemas.microsoft.com/office/powerpoint/2010/main" val="1457149935"/>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1_Title Slide">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362200" y="1951558"/>
            <a:ext cx="5892800" cy="838200"/>
          </a:xfrm>
        </p:spPr>
        <p:txBody>
          <a:bodyPr>
            <a:normAutofit/>
          </a:bodyPr>
          <a:lstStyle>
            <a:lvl1pPr marL="0" indent="0" algn="l">
              <a:buNone/>
              <a:defRPr sz="1800" b="0" i="0">
                <a:solidFill>
                  <a:srgbClr val="60675F"/>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8" name="Picture 7" descr="header.png"/>
          <p:cNvPicPr>
            <a:picLocks noChangeAspect="1"/>
          </p:cNvPicPr>
          <p:nvPr userDrawn="1"/>
        </p:nvPicPr>
        <p:blipFill>
          <a:blip r:embed="rId3" cstate="print"/>
          <a:stretch>
            <a:fillRect/>
          </a:stretch>
        </p:blipFill>
        <p:spPr>
          <a:xfrm>
            <a:off x="0" y="1"/>
            <a:ext cx="9144000" cy="76200"/>
          </a:xfrm>
          <a:prstGeom prst="rect">
            <a:avLst/>
          </a:prstGeom>
        </p:spPr>
      </p:pic>
      <p:pic>
        <p:nvPicPr>
          <p:cNvPr id="9" name="Picture 8" descr="telligent-black-large.png"/>
          <p:cNvPicPr>
            <a:picLocks noChangeAspect="1"/>
          </p:cNvPicPr>
          <p:nvPr userDrawn="1"/>
        </p:nvPicPr>
        <p:blipFill>
          <a:blip r:embed="rId4" cstate="print"/>
          <a:stretch>
            <a:fillRect/>
          </a:stretch>
        </p:blipFill>
        <p:spPr>
          <a:xfrm>
            <a:off x="7239000" y="6096000"/>
            <a:ext cx="1789755" cy="313474"/>
          </a:xfrm>
          <a:prstGeom prst="rect">
            <a:avLst/>
          </a:prstGeom>
        </p:spPr>
      </p:pic>
      <p:pic>
        <p:nvPicPr>
          <p:cNvPr id="11" name="Picture 10" descr="logo.png"/>
          <p:cNvPicPr>
            <a:picLocks noChangeAspect="1"/>
          </p:cNvPicPr>
          <p:nvPr userDrawn="1"/>
        </p:nvPicPr>
        <p:blipFill>
          <a:blip r:embed="rId5" cstate="print"/>
          <a:stretch>
            <a:fillRect/>
          </a:stretch>
        </p:blipFill>
        <p:spPr>
          <a:xfrm>
            <a:off x="452263" y="1116014"/>
            <a:ext cx="1795637" cy="1716534"/>
          </a:xfrm>
          <a:prstGeom prst="rect">
            <a:avLst/>
          </a:prstGeom>
        </p:spPr>
      </p:pic>
      <p:sp>
        <p:nvSpPr>
          <p:cNvPr id="13" name="TextBox 12"/>
          <p:cNvSpPr txBox="1"/>
          <p:nvPr userDrawn="1"/>
        </p:nvSpPr>
        <p:spPr>
          <a:xfrm>
            <a:off x="2362200" y="1223059"/>
            <a:ext cx="6362700" cy="707886"/>
          </a:xfrm>
          <a:prstGeom prst="rect">
            <a:avLst/>
          </a:prstGeom>
          <a:noFill/>
        </p:spPr>
        <p:txBody>
          <a:bodyPr wrap="square" rtlCol="0">
            <a:spAutoFit/>
          </a:bodyPr>
          <a:lstStyle/>
          <a:p>
            <a:r>
              <a:rPr lang="en-US" sz="4000" dirty="0" smtClean="0">
                <a:solidFill>
                  <a:srgbClr val="4D544C"/>
                </a:solidFill>
                <a:latin typeface="Arial"/>
                <a:cs typeface="Arial"/>
              </a:rPr>
              <a:t>World Class </a:t>
            </a:r>
            <a:r>
              <a:rPr lang="en-US" sz="4000" b="1" dirty="0" smtClean="0">
                <a:solidFill>
                  <a:srgbClr val="4D544C"/>
                </a:solidFill>
                <a:latin typeface="Arial"/>
                <a:cs typeface="Arial"/>
              </a:rPr>
              <a:t>Communities</a:t>
            </a:r>
            <a:endParaRPr lang="en-US" sz="4000" b="1" dirty="0">
              <a:solidFill>
                <a:srgbClr val="4D544C"/>
              </a:solidFill>
              <a:latin typeface="Arial"/>
              <a:cs typeface="Arial"/>
            </a:endParaRPr>
          </a:p>
        </p:txBody>
      </p:sp>
    </p:spTree>
    <p:extLst>
      <p:ext uri="{BB962C8B-B14F-4D97-AF65-F5344CB8AC3E}">
        <p14:creationId xmlns:p14="http://schemas.microsoft.com/office/powerpoint/2010/main" val="3371588179"/>
      </p:ext>
    </p:extLst>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p:cSld name="Plain white">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4108340"/>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85710717"/>
      </p:ext>
    </p:extLst>
  </p:cSld>
  <p:clrMapOvr>
    <a:masterClrMapping/>
  </p:clrMapOvr>
  <p:transition>
    <p:fade thruBlk="1"/>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45674694"/>
      </p:ext>
    </p:extLst>
  </p:cSld>
  <p:clrMapOvr>
    <a:masterClrMapping/>
  </p:clrMapOvr>
  <p:transition>
    <p:fade thruBlk="1"/>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45863622"/>
      </p:ext>
    </p:extLst>
  </p:cSld>
  <p:clrMapOvr>
    <a:masterClrMapping/>
  </p:clrMapOvr>
  <p:transition>
    <p:fade thruBlk="1"/>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089208096"/>
      </p:ext>
    </p:extLst>
  </p:cSld>
  <p:clrMapOvr>
    <a:masterClrMapping/>
  </p:clrMapOvr>
  <p:transition>
    <p:fade thruBlk="1"/>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84630259"/>
      </p:ext>
    </p:extLst>
  </p:cSld>
  <p:clrMapOvr>
    <a:masterClrMapping/>
  </p:clrMapOvr>
  <p:transition>
    <p:fade thruBlk="1"/>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37364353"/>
      </p:ext>
    </p:extLst>
  </p:cSld>
  <p:clrMapOvr>
    <a:masterClrMapping/>
  </p:clrMapOvr>
  <p:transition>
    <p:fade thruBlk="1"/>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16700124"/>
      </p:ext>
    </p:extLst>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0424A38-153A-3641-B182-28B9B0D77C00}" type="slidenum">
              <a:rPr lang="en-US" smtClean="0"/>
              <a:pPr/>
              <a:t>‹#›</a:t>
            </a:fld>
            <a:endParaRPr lang="en-US" dirty="0"/>
          </a:p>
        </p:txBody>
      </p:sp>
    </p:spTree>
  </p:cSld>
  <p:clrMapOvr>
    <a:masterClrMapping/>
  </p:clrMapOvr>
  <p:transition>
    <p:fade thruBlk="1"/>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95940692"/>
      </p:ext>
    </p:extLst>
  </p:cSld>
  <p:clrMapOvr>
    <a:masterClrMapping/>
  </p:clrMapOvr>
  <p:transition>
    <p:fade thruBlk="1"/>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25556778"/>
      </p:ext>
    </p:extLst>
  </p:cSld>
  <p:clrMapOvr>
    <a:masterClrMapping/>
  </p:clrMapOvr>
  <p:transition>
    <p:fade thruBlk="1"/>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2189845"/>
      </p:ext>
    </p:extLst>
  </p:cSld>
  <p:clrMapOvr>
    <a:masterClrMapping/>
  </p:clrMapOvr>
  <p:transition>
    <p:fade thruBlk="1"/>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72156659"/>
      </p:ext>
    </p:extLst>
  </p:cSld>
  <p:clrMapOvr>
    <a:masterClrMapping/>
  </p:clrMapOvr>
  <p:transition>
    <p:fade thruBlk="1"/>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Quotes">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13" name="Text Placeholder 12"/>
          <p:cNvSpPr>
            <a:spLocks noGrp="1"/>
          </p:cNvSpPr>
          <p:nvPr>
            <p:ph type="body" sz="quarter" idx="10"/>
          </p:nvPr>
        </p:nvSpPr>
        <p:spPr>
          <a:xfrm>
            <a:off x="431800" y="520700"/>
            <a:ext cx="5715000" cy="3213100"/>
          </a:xfrm>
        </p:spPr>
        <p:txBody>
          <a:bodyPr/>
          <a:lstStyle>
            <a:lvl1pPr>
              <a:buNone/>
              <a:defRPr>
                <a:solidFill>
                  <a:schemeClr val="accent1"/>
                </a:solidFill>
              </a:defRPr>
            </a:lvl1pPr>
            <a:lvl2pPr>
              <a:buNone/>
              <a:defRPr>
                <a:solidFill>
                  <a:srgbClr val="FFFFFF"/>
                </a:solidFill>
              </a:defRPr>
            </a:lvl2pPr>
            <a:lvl3pPr>
              <a:buNone/>
              <a:defRPr>
                <a:solidFill>
                  <a:srgbClr val="FFFFFF"/>
                </a:solidFill>
              </a:defRPr>
            </a:lvl3pPr>
            <a:lvl4pPr>
              <a:buNone/>
              <a:defRPr>
                <a:solidFill>
                  <a:srgbClr val="FFFFFF"/>
                </a:solidFill>
              </a:defRPr>
            </a:lvl4pPr>
            <a:lvl5pPr>
              <a:buNone/>
              <a:defRPr>
                <a:solidFill>
                  <a:srgbClr val="FFFFFF"/>
                </a:solidFill>
              </a:defRPr>
            </a:lvl5pPr>
          </a:lstStyle>
          <a:p>
            <a:pPr lvl="0"/>
            <a:r>
              <a:rPr lang="en-US" dirty="0" smtClean="0"/>
              <a:t>Click to edit Master text styles</a:t>
            </a:r>
          </a:p>
        </p:txBody>
      </p:sp>
    </p:spTree>
    <p:extLst>
      <p:ext uri="{BB962C8B-B14F-4D97-AF65-F5344CB8AC3E}">
        <p14:creationId xmlns:p14="http://schemas.microsoft.com/office/powerpoint/2010/main" val="368650610"/>
      </p:ext>
    </p:extLst>
  </p:cSld>
  <p:clrMapOvr>
    <a:masterClrMapping/>
  </p:clrMapOvr>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1_Title Slide">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362200" y="1951558"/>
            <a:ext cx="5892800" cy="838200"/>
          </a:xfrm>
        </p:spPr>
        <p:txBody>
          <a:bodyPr>
            <a:normAutofit/>
          </a:bodyPr>
          <a:lstStyle>
            <a:lvl1pPr marL="0" indent="0" algn="l">
              <a:buNone/>
              <a:defRPr sz="1800" b="0" i="0">
                <a:solidFill>
                  <a:srgbClr val="60675F"/>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8" name="Picture 7" descr="header.png"/>
          <p:cNvPicPr>
            <a:picLocks noChangeAspect="1"/>
          </p:cNvPicPr>
          <p:nvPr userDrawn="1"/>
        </p:nvPicPr>
        <p:blipFill>
          <a:blip r:embed="rId3" cstate="print"/>
          <a:stretch>
            <a:fillRect/>
          </a:stretch>
        </p:blipFill>
        <p:spPr>
          <a:xfrm>
            <a:off x="0" y="1"/>
            <a:ext cx="9144000" cy="76200"/>
          </a:xfrm>
          <a:prstGeom prst="rect">
            <a:avLst/>
          </a:prstGeom>
        </p:spPr>
      </p:pic>
      <p:pic>
        <p:nvPicPr>
          <p:cNvPr id="9" name="Picture 8" descr="telligent-black-large.png"/>
          <p:cNvPicPr>
            <a:picLocks noChangeAspect="1"/>
          </p:cNvPicPr>
          <p:nvPr userDrawn="1"/>
        </p:nvPicPr>
        <p:blipFill>
          <a:blip r:embed="rId4" cstate="print"/>
          <a:stretch>
            <a:fillRect/>
          </a:stretch>
        </p:blipFill>
        <p:spPr>
          <a:xfrm>
            <a:off x="7239000" y="6096000"/>
            <a:ext cx="1789755" cy="313474"/>
          </a:xfrm>
          <a:prstGeom prst="rect">
            <a:avLst/>
          </a:prstGeom>
        </p:spPr>
      </p:pic>
      <p:pic>
        <p:nvPicPr>
          <p:cNvPr id="11" name="Picture 10" descr="logo.png"/>
          <p:cNvPicPr>
            <a:picLocks noChangeAspect="1"/>
          </p:cNvPicPr>
          <p:nvPr userDrawn="1"/>
        </p:nvPicPr>
        <p:blipFill>
          <a:blip r:embed="rId5" cstate="print"/>
          <a:stretch>
            <a:fillRect/>
          </a:stretch>
        </p:blipFill>
        <p:spPr>
          <a:xfrm>
            <a:off x="452263" y="1116014"/>
            <a:ext cx="1795637" cy="1716534"/>
          </a:xfrm>
          <a:prstGeom prst="rect">
            <a:avLst/>
          </a:prstGeom>
        </p:spPr>
      </p:pic>
      <p:sp>
        <p:nvSpPr>
          <p:cNvPr id="13" name="TextBox 12"/>
          <p:cNvSpPr txBox="1"/>
          <p:nvPr userDrawn="1"/>
        </p:nvSpPr>
        <p:spPr>
          <a:xfrm>
            <a:off x="2362200" y="1223059"/>
            <a:ext cx="6362700" cy="707886"/>
          </a:xfrm>
          <a:prstGeom prst="rect">
            <a:avLst/>
          </a:prstGeom>
          <a:noFill/>
        </p:spPr>
        <p:txBody>
          <a:bodyPr wrap="square" rtlCol="0">
            <a:spAutoFit/>
          </a:bodyPr>
          <a:lstStyle/>
          <a:p>
            <a:r>
              <a:rPr lang="en-US" sz="4000" dirty="0" smtClean="0">
                <a:solidFill>
                  <a:srgbClr val="4D544C"/>
                </a:solidFill>
                <a:latin typeface="Arial"/>
                <a:cs typeface="Arial"/>
              </a:rPr>
              <a:t>World Class </a:t>
            </a:r>
            <a:r>
              <a:rPr lang="en-US" sz="4000" b="1" dirty="0" smtClean="0">
                <a:solidFill>
                  <a:srgbClr val="4D544C"/>
                </a:solidFill>
                <a:latin typeface="Arial"/>
                <a:cs typeface="Arial"/>
              </a:rPr>
              <a:t>Communities</a:t>
            </a:r>
            <a:endParaRPr lang="en-US" sz="4000" b="1" dirty="0">
              <a:solidFill>
                <a:srgbClr val="4D544C"/>
              </a:solidFill>
              <a:latin typeface="Arial"/>
              <a:cs typeface="Arial"/>
            </a:endParaRPr>
          </a:p>
        </p:txBody>
      </p:sp>
    </p:spTree>
    <p:extLst>
      <p:ext uri="{BB962C8B-B14F-4D97-AF65-F5344CB8AC3E}">
        <p14:creationId xmlns:p14="http://schemas.microsoft.com/office/powerpoint/2010/main" val="2912769896"/>
      </p:ext>
    </p:extLst>
  </p:cSld>
  <p:clrMapOvr>
    <a:masterClrMapping/>
  </p:clrMapOvr>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p:cSld name="Plain white">
    <p:spTree>
      <p:nvGrpSpPr>
        <p:cNvPr id="1" name=""/>
        <p:cNvGrpSpPr/>
        <p:nvPr/>
      </p:nvGrpSpPr>
      <p:grpSpPr>
        <a:xfrm>
          <a:off x="0" y="0"/>
          <a:ext cx="0" cy="0"/>
          <a:chOff x="0" y="0"/>
          <a:chExt cx="0" cy="0"/>
        </a:xfrm>
      </p:grpSpPr>
    </p:spTree>
    <p:extLst>
      <p:ext uri="{BB962C8B-B14F-4D97-AF65-F5344CB8AC3E}">
        <p14:creationId xmlns:p14="http://schemas.microsoft.com/office/powerpoint/2010/main" val="294822880"/>
      </p:ext>
    </p:extLst>
  </p:cSld>
  <p:clrMapOvr>
    <a:masterClrMapping/>
  </p:clrMapOvr>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15577096"/>
      </p:ext>
    </p:extLst>
  </p:cSld>
  <p:clrMapOvr>
    <a:masterClrMapping/>
  </p:clrMapOvr>
  <p:transition>
    <p:fade thruBlk="1"/>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970245291"/>
      </p:ext>
    </p:extLst>
  </p:cSld>
  <p:clrMapOvr>
    <a:masterClrMapping/>
  </p:clrMapOvr>
  <p:transition>
    <p:fade thruBlk="1"/>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89745898"/>
      </p:ext>
    </p:extLst>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0424A38-153A-3641-B182-28B9B0D77C00}" type="slidenum">
              <a:rPr lang="en-US" smtClean="0"/>
              <a:pPr/>
              <a:t>‹#›</a:t>
            </a:fld>
            <a:endParaRPr lang="en-US" dirty="0"/>
          </a:p>
        </p:txBody>
      </p:sp>
    </p:spTree>
  </p:cSld>
  <p:clrMapOvr>
    <a:masterClrMapping/>
  </p:clrMapOvr>
  <p:transition>
    <p:fade thruBlk="1"/>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82342141"/>
      </p:ext>
    </p:extLst>
  </p:cSld>
  <p:clrMapOvr>
    <a:masterClrMapping/>
  </p:clrMapOvr>
  <p:transition>
    <p:fade thruBlk="1"/>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59837320"/>
      </p:ext>
    </p:extLst>
  </p:cSld>
  <p:clrMapOvr>
    <a:masterClrMapping/>
  </p:clrMapOvr>
  <p:transition>
    <p:fade thruBlk="1"/>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52111066"/>
      </p:ext>
    </p:extLst>
  </p:cSld>
  <p:clrMapOvr>
    <a:masterClrMapping/>
  </p:clrMapOvr>
  <p:transition>
    <p:fade thruBlk="1"/>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2849116"/>
      </p:ext>
    </p:extLst>
  </p:cSld>
  <p:clrMapOvr>
    <a:masterClrMapping/>
  </p:clrMapOvr>
  <p:transition>
    <p:fade thruBlk="1"/>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39906940"/>
      </p:ext>
    </p:extLst>
  </p:cSld>
  <p:clrMapOvr>
    <a:masterClrMapping/>
  </p:clrMapOvr>
  <p:transition>
    <p:fade thruBlk="1"/>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80514073"/>
      </p:ext>
    </p:extLst>
  </p:cSld>
  <p:clrMapOvr>
    <a:masterClrMapping/>
  </p:clrMapOvr>
  <p:transition>
    <p:fade thruBlk="1"/>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87410027"/>
      </p:ext>
    </p:extLst>
  </p:cSld>
  <p:clrMapOvr>
    <a:masterClrMapping/>
  </p:clrMapOvr>
  <p:transition>
    <p:fade thruBlk="1"/>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56284026"/>
      </p:ext>
    </p:extLst>
  </p:cSld>
  <p:clrMapOvr>
    <a:masterClrMapping/>
  </p:clrMapOvr>
  <p:transition>
    <p:fade thruBlk="1"/>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userDrawn="1">
  <p:cSld name="Quotes">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13" name="Text Placeholder 12"/>
          <p:cNvSpPr>
            <a:spLocks noGrp="1"/>
          </p:cNvSpPr>
          <p:nvPr>
            <p:ph type="body" sz="quarter" idx="10"/>
          </p:nvPr>
        </p:nvSpPr>
        <p:spPr>
          <a:xfrm>
            <a:off x="431800" y="520700"/>
            <a:ext cx="5715000" cy="3213100"/>
          </a:xfrm>
        </p:spPr>
        <p:txBody>
          <a:bodyPr/>
          <a:lstStyle>
            <a:lvl1pPr>
              <a:buNone/>
              <a:defRPr>
                <a:solidFill>
                  <a:schemeClr val="accent1"/>
                </a:solidFill>
              </a:defRPr>
            </a:lvl1pPr>
            <a:lvl2pPr>
              <a:buNone/>
              <a:defRPr>
                <a:solidFill>
                  <a:srgbClr val="FFFFFF"/>
                </a:solidFill>
              </a:defRPr>
            </a:lvl2pPr>
            <a:lvl3pPr>
              <a:buNone/>
              <a:defRPr>
                <a:solidFill>
                  <a:srgbClr val="FFFFFF"/>
                </a:solidFill>
              </a:defRPr>
            </a:lvl3pPr>
            <a:lvl4pPr>
              <a:buNone/>
              <a:defRPr>
                <a:solidFill>
                  <a:srgbClr val="FFFFFF"/>
                </a:solidFill>
              </a:defRPr>
            </a:lvl4pPr>
            <a:lvl5pPr>
              <a:buNone/>
              <a:defRPr>
                <a:solidFill>
                  <a:srgbClr val="FFFFFF"/>
                </a:solidFill>
              </a:defRPr>
            </a:lvl5pPr>
          </a:lstStyle>
          <a:p>
            <a:pPr lvl="0"/>
            <a:r>
              <a:rPr lang="en-US" dirty="0" smtClean="0"/>
              <a:t>Click to edit Master text styles</a:t>
            </a:r>
          </a:p>
        </p:txBody>
      </p:sp>
    </p:spTree>
    <p:extLst>
      <p:ext uri="{BB962C8B-B14F-4D97-AF65-F5344CB8AC3E}">
        <p14:creationId xmlns:p14="http://schemas.microsoft.com/office/powerpoint/2010/main" val="4204964449"/>
      </p:ext>
    </p:extLst>
  </p:cSld>
  <p:clrMapOvr>
    <a:masterClrMapping/>
  </p:clrMapOvr>
  <p:timing>
    <p:tnLst>
      <p:par>
        <p:cTn id="1" dur="indefinite" restart="never" nodeType="tmRoot"/>
      </p:par>
    </p:tnLst>
  </p:timing>
</p:sldLayout>
</file>

<file path=ppt/slideLayouts/slideLayout69.xml><?xml version="1.0" encoding="utf-8"?>
<p:sldLayout xmlns:a="http://schemas.openxmlformats.org/drawingml/2006/main" xmlns:r="http://schemas.openxmlformats.org/officeDocument/2006/relationships" xmlns:p="http://schemas.openxmlformats.org/presentationml/2006/main" userDrawn="1">
  <p:cSld name="1_Title Slide">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362200" y="1951558"/>
            <a:ext cx="5892800" cy="838200"/>
          </a:xfrm>
        </p:spPr>
        <p:txBody>
          <a:bodyPr>
            <a:normAutofit/>
          </a:bodyPr>
          <a:lstStyle>
            <a:lvl1pPr marL="0" indent="0" algn="l">
              <a:buNone/>
              <a:defRPr sz="1800" b="0" i="0">
                <a:solidFill>
                  <a:srgbClr val="60675F"/>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8" name="Picture 7" descr="header.png"/>
          <p:cNvPicPr>
            <a:picLocks noChangeAspect="1"/>
          </p:cNvPicPr>
          <p:nvPr userDrawn="1"/>
        </p:nvPicPr>
        <p:blipFill>
          <a:blip r:embed="rId3" cstate="print"/>
          <a:stretch>
            <a:fillRect/>
          </a:stretch>
        </p:blipFill>
        <p:spPr>
          <a:xfrm>
            <a:off x="0" y="1"/>
            <a:ext cx="9144000" cy="76200"/>
          </a:xfrm>
          <a:prstGeom prst="rect">
            <a:avLst/>
          </a:prstGeom>
        </p:spPr>
      </p:pic>
      <p:pic>
        <p:nvPicPr>
          <p:cNvPr id="9" name="Picture 8" descr="telligent-black-large.png"/>
          <p:cNvPicPr>
            <a:picLocks noChangeAspect="1"/>
          </p:cNvPicPr>
          <p:nvPr userDrawn="1"/>
        </p:nvPicPr>
        <p:blipFill>
          <a:blip r:embed="rId4" cstate="print"/>
          <a:stretch>
            <a:fillRect/>
          </a:stretch>
        </p:blipFill>
        <p:spPr>
          <a:xfrm>
            <a:off x="7239000" y="6096000"/>
            <a:ext cx="1789755" cy="313474"/>
          </a:xfrm>
          <a:prstGeom prst="rect">
            <a:avLst/>
          </a:prstGeom>
        </p:spPr>
      </p:pic>
      <p:pic>
        <p:nvPicPr>
          <p:cNvPr id="11" name="Picture 10" descr="logo.png"/>
          <p:cNvPicPr>
            <a:picLocks noChangeAspect="1"/>
          </p:cNvPicPr>
          <p:nvPr userDrawn="1"/>
        </p:nvPicPr>
        <p:blipFill>
          <a:blip r:embed="rId5" cstate="print"/>
          <a:stretch>
            <a:fillRect/>
          </a:stretch>
        </p:blipFill>
        <p:spPr>
          <a:xfrm>
            <a:off x="452263" y="1116014"/>
            <a:ext cx="1795637" cy="1716534"/>
          </a:xfrm>
          <a:prstGeom prst="rect">
            <a:avLst/>
          </a:prstGeom>
        </p:spPr>
      </p:pic>
      <p:sp>
        <p:nvSpPr>
          <p:cNvPr id="13" name="TextBox 12"/>
          <p:cNvSpPr txBox="1"/>
          <p:nvPr userDrawn="1"/>
        </p:nvSpPr>
        <p:spPr>
          <a:xfrm>
            <a:off x="2362200" y="1223059"/>
            <a:ext cx="6362700" cy="707886"/>
          </a:xfrm>
          <a:prstGeom prst="rect">
            <a:avLst/>
          </a:prstGeom>
          <a:noFill/>
        </p:spPr>
        <p:txBody>
          <a:bodyPr wrap="square" rtlCol="0">
            <a:spAutoFit/>
          </a:bodyPr>
          <a:lstStyle/>
          <a:p>
            <a:r>
              <a:rPr lang="en-US" sz="4000" dirty="0" smtClean="0">
                <a:solidFill>
                  <a:srgbClr val="4D544C"/>
                </a:solidFill>
                <a:latin typeface="Arial"/>
                <a:cs typeface="Arial"/>
              </a:rPr>
              <a:t>World Class </a:t>
            </a:r>
            <a:r>
              <a:rPr lang="en-US" sz="4000" b="1" dirty="0" smtClean="0">
                <a:solidFill>
                  <a:srgbClr val="4D544C"/>
                </a:solidFill>
                <a:latin typeface="Arial"/>
                <a:cs typeface="Arial"/>
              </a:rPr>
              <a:t>Communities</a:t>
            </a:r>
            <a:endParaRPr lang="en-US" sz="4000" b="1" dirty="0">
              <a:solidFill>
                <a:srgbClr val="4D544C"/>
              </a:solidFill>
              <a:latin typeface="Arial"/>
              <a:cs typeface="Arial"/>
            </a:endParaRPr>
          </a:p>
        </p:txBody>
      </p:sp>
    </p:spTree>
    <p:extLst>
      <p:ext uri="{BB962C8B-B14F-4D97-AF65-F5344CB8AC3E}">
        <p14:creationId xmlns:p14="http://schemas.microsoft.com/office/powerpoint/2010/main" val="419637517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0424A38-153A-3641-B182-28B9B0D77C00}" type="slidenum">
              <a:rPr lang="en-US" smtClean="0"/>
              <a:pPr/>
              <a:t>‹#›</a:t>
            </a:fld>
            <a:endParaRPr lang="en-US" dirty="0"/>
          </a:p>
        </p:txBody>
      </p:sp>
    </p:spTree>
  </p:cSld>
  <p:clrMapOvr>
    <a:masterClrMapping/>
  </p:clrMapOvr>
  <p:transition>
    <p:fade thruBlk="1"/>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p:cSld name="Plain white">
    <p:spTree>
      <p:nvGrpSpPr>
        <p:cNvPr id="1" name=""/>
        <p:cNvGrpSpPr/>
        <p:nvPr/>
      </p:nvGrpSpPr>
      <p:grpSpPr>
        <a:xfrm>
          <a:off x="0" y="0"/>
          <a:ext cx="0" cy="0"/>
          <a:chOff x="0" y="0"/>
          <a:chExt cx="0" cy="0"/>
        </a:xfrm>
      </p:grpSpPr>
    </p:spTree>
    <p:extLst>
      <p:ext uri="{BB962C8B-B14F-4D97-AF65-F5344CB8AC3E}">
        <p14:creationId xmlns:p14="http://schemas.microsoft.com/office/powerpoint/2010/main" val="389293015"/>
      </p:ext>
    </p:extLst>
  </p:cSld>
  <p:clrMapOvr>
    <a:masterClrMapping/>
  </p:clrMapOvr>
  <p:timing>
    <p:tnLst>
      <p:par>
        <p:cTn id="1" dur="indefinite" restart="never" nodeType="tmRoot"/>
      </p:par>
    </p:tnLst>
  </p:timing>
</p:sldLayout>
</file>

<file path=ppt/slideLayouts/slideLayout7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889115162"/>
      </p:ext>
    </p:extLst>
  </p:cSld>
  <p:clrMapOvr>
    <a:masterClrMapping/>
  </p:clrMapOvr>
  <p:transition>
    <p:fade thruBlk="1"/>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649722017"/>
      </p:ext>
    </p:extLst>
  </p:cSld>
  <p:clrMapOvr>
    <a:masterClrMapping/>
  </p:clrMapOvr>
  <p:transition>
    <p:fade thruBlk="1"/>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96961810"/>
      </p:ext>
    </p:extLst>
  </p:cSld>
  <p:clrMapOvr>
    <a:masterClrMapping/>
  </p:clrMapOvr>
  <p:transition>
    <p:fade thruBlk="1"/>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09154408"/>
      </p:ext>
    </p:extLst>
  </p:cSld>
  <p:clrMapOvr>
    <a:masterClrMapping/>
  </p:clrMapOvr>
  <p:transition>
    <p:fade thruBlk="1"/>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47434841"/>
      </p:ext>
    </p:extLst>
  </p:cSld>
  <p:clrMapOvr>
    <a:masterClrMapping/>
  </p:clrMapOvr>
  <p:transition>
    <p:fade thruBlk="1"/>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87710670"/>
      </p:ext>
    </p:extLst>
  </p:cSld>
  <p:clrMapOvr>
    <a:masterClrMapping/>
  </p:clrMapOvr>
  <p:transition>
    <p:fade thruBlk="1"/>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59353935"/>
      </p:ext>
    </p:extLst>
  </p:cSld>
  <p:clrMapOvr>
    <a:masterClrMapping/>
  </p:clrMapOvr>
  <p:transition>
    <p:fade thruBlk="1"/>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89495659"/>
      </p:ext>
    </p:extLst>
  </p:cSld>
  <p:clrMapOvr>
    <a:masterClrMapping/>
  </p:clrMapOvr>
  <p:transition>
    <p:fade thruBlk="1"/>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09523451"/>
      </p:ext>
    </p:extLst>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0424A38-153A-3641-B182-28B9B0D77C00}" type="slidenum">
              <a:rPr lang="en-US" smtClean="0"/>
              <a:pPr/>
              <a:t>‹#›</a:t>
            </a:fld>
            <a:endParaRPr lang="en-US" dirty="0"/>
          </a:p>
        </p:txBody>
      </p:sp>
    </p:spTree>
  </p:cSld>
  <p:clrMapOvr>
    <a:masterClrMapping/>
  </p:clrMapOvr>
  <p:transition>
    <p:fade thruBlk="1"/>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55137735"/>
      </p:ext>
    </p:extLst>
  </p:cSld>
  <p:clrMapOvr>
    <a:masterClrMapping/>
  </p:clrMapOvr>
  <p:transition>
    <p:fade thruBlk="1"/>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88234768"/>
      </p:ext>
    </p:extLst>
  </p:cSld>
  <p:clrMapOvr>
    <a:masterClrMapping/>
  </p:clrMapOvr>
  <p:transition>
    <p:fade thruBlk="1"/>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userDrawn="1">
  <p:cSld name="Quotes">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13" name="Text Placeholder 12"/>
          <p:cNvSpPr>
            <a:spLocks noGrp="1"/>
          </p:cNvSpPr>
          <p:nvPr>
            <p:ph type="body" sz="quarter" idx="10"/>
          </p:nvPr>
        </p:nvSpPr>
        <p:spPr>
          <a:xfrm>
            <a:off x="431800" y="520700"/>
            <a:ext cx="5715000" cy="3213100"/>
          </a:xfrm>
        </p:spPr>
        <p:txBody>
          <a:bodyPr/>
          <a:lstStyle>
            <a:lvl1pPr>
              <a:buNone/>
              <a:defRPr>
                <a:solidFill>
                  <a:schemeClr val="accent1"/>
                </a:solidFill>
              </a:defRPr>
            </a:lvl1pPr>
            <a:lvl2pPr>
              <a:buNone/>
              <a:defRPr>
                <a:solidFill>
                  <a:srgbClr val="FFFFFF"/>
                </a:solidFill>
              </a:defRPr>
            </a:lvl2pPr>
            <a:lvl3pPr>
              <a:buNone/>
              <a:defRPr>
                <a:solidFill>
                  <a:srgbClr val="FFFFFF"/>
                </a:solidFill>
              </a:defRPr>
            </a:lvl3pPr>
            <a:lvl4pPr>
              <a:buNone/>
              <a:defRPr>
                <a:solidFill>
                  <a:srgbClr val="FFFFFF"/>
                </a:solidFill>
              </a:defRPr>
            </a:lvl4pPr>
            <a:lvl5pPr>
              <a:buNone/>
              <a:defRPr>
                <a:solidFill>
                  <a:srgbClr val="FFFFFF"/>
                </a:solidFill>
              </a:defRPr>
            </a:lvl5pPr>
          </a:lstStyle>
          <a:p>
            <a:pPr lvl="0"/>
            <a:r>
              <a:rPr lang="en-US" dirty="0" smtClean="0"/>
              <a:t>Click to edit Master text styles</a:t>
            </a:r>
          </a:p>
        </p:txBody>
      </p:sp>
    </p:spTree>
    <p:extLst>
      <p:ext uri="{BB962C8B-B14F-4D97-AF65-F5344CB8AC3E}">
        <p14:creationId xmlns:p14="http://schemas.microsoft.com/office/powerpoint/2010/main" val="1052588984"/>
      </p:ext>
    </p:extLst>
  </p:cSld>
  <p:clrMapOvr>
    <a:masterClrMapping/>
  </p:clrMapOvr>
  <p:timing>
    <p:tnLst>
      <p:par>
        <p:cTn id="1" dur="indefinite" restart="never" nodeType="tmRoot"/>
      </p:par>
    </p:tnLst>
  </p:timing>
</p:sldLayout>
</file>

<file path=ppt/slideLayouts/slideLayout83.xml><?xml version="1.0" encoding="utf-8"?>
<p:sldLayout xmlns:a="http://schemas.openxmlformats.org/drawingml/2006/main" xmlns:r="http://schemas.openxmlformats.org/officeDocument/2006/relationships" xmlns:p="http://schemas.openxmlformats.org/presentationml/2006/main" userDrawn="1">
  <p:cSld name="1_Title Slide">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362200" y="1951558"/>
            <a:ext cx="5892800" cy="838200"/>
          </a:xfrm>
        </p:spPr>
        <p:txBody>
          <a:bodyPr>
            <a:normAutofit/>
          </a:bodyPr>
          <a:lstStyle>
            <a:lvl1pPr marL="0" indent="0" algn="l">
              <a:buNone/>
              <a:defRPr sz="1800" b="0" i="0">
                <a:solidFill>
                  <a:srgbClr val="60675F"/>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8" name="Picture 7" descr="header.png"/>
          <p:cNvPicPr>
            <a:picLocks noChangeAspect="1"/>
          </p:cNvPicPr>
          <p:nvPr userDrawn="1"/>
        </p:nvPicPr>
        <p:blipFill>
          <a:blip r:embed="rId3" cstate="print"/>
          <a:stretch>
            <a:fillRect/>
          </a:stretch>
        </p:blipFill>
        <p:spPr>
          <a:xfrm>
            <a:off x="0" y="1"/>
            <a:ext cx="9144000" cy="76200"/>
          </a:xfrm>
          <a:prstGeom prst="rect">
            <a:avLst/>
          </a:prstGeom>
        </p:spPr>
      </p:pic>
      <p:pic>
        <p:nvPicPr>
          <p:cNvPr id="9" name="Picture 8" descr="telligent-black-large.png"/>
          <p:cNvPicPr>
            <a:picLocks noChangeAspect="1"/>
          </p:cNvPicPr>
          <p:nvPr userDrawn="1"/>
        </p:nvPicPr>
        <p:blipFill>
          <a:blip r:embed="rId4" cstate="print"/>
          <a:stretch>
            <a:fillRect/>
          </a:stretch>
        </p:blipFill>
        <p:spPr>
          <a:xfrm>
            <a:off x="7239000" y="6096000"/>
            <a:ext cx="1789755" cy="313474"/>
          </a:xfrm>
          <a:prstGeom prst="rect">
            <a:avLst/>
          </a:prstGeom>
        </p:spPr>
      </p:pic>
      <p:pic>
        <p:nvPicPr>
          <p:cNvPr id="11" name="Picture 10" descr="logo.png"/>
          <p:cNvPicPr>
            <a:picLocks noChangeAspect="1"/>
          </p:cNvPicPr>
          <p:nvPr userDrawn="1"/>
        </p:nvPicPr>
        <p:blipFill>
          <a:blip r:embed="rId5" cstate="print"/>
          <a:stretch>
            <a:fillRect/>
          </a:stretch>
        </p:blipFill>
        <p:spPr>
          <a:xfrm>
            <a:off x="452263" y="1116014"/>
            <a:ext cx="1795637" cy="1716534"/>
          </a:xfrm>
          <a:prstGeom prst="rect">
            <a:avLst/>
          </a:prstGeom>
        </p:spPr>
      </p:pic>
      <p:sp>
        <p:nvSpPr>
          <p:cNvPr id="13" name="TextBox 12"/>
          <p:cNvSpPr txBox="1"/>
          <p:nvPr userDrawn="1"/>
        </p:nvSpPr>
        <p:spPr>
          <a:xfrm>
            <a:off x="2362200" y="1223059"/>
            <a:ext cx="6362700" cy="707886"/>
          </a:xfrm>
          <a:prstGeom prst="rect">
            <a:avLst/>
          </a:prstGeom>
          <a:noFill/>
        </p:spPr>
        <p:txBody>
          <a:bodyPr wrap="square" rtlCol="0">
            <a:spAutoFit/>
          </a:bodyPr>
          <a:lstStyle/>
          <a:p>
            <a:r>
              <a:rPr lang="en-US" sz="4000" dirty="0" smtClean="0">
                <a:solidFill>
                  <a:srgbClr val="4D544C"/>
                </a:solidFill>
                <a:latin typeface="Arial"/>
                <a:cs typeface="Arial"/>
              </a:rPr>
              <a:t>World Class </a:t>
            </a:r>
            <a:r>
              <a:rPr lang="en-US" sz="4000" b="1" dirty="0" smtClean="0">
                <a:solidFill>
                  <a:srgbClr val="4D544C"/>
                </a:solidFill>
                <a:latin typeface="Arial"/>
                <a:cs typeface="Arial"/>
              </a:rPr>
              <a:t>Communities</a:t>
            </a:r>
            <a:endParaRPr lang="en-US" sz="4000" b="1" dirty="0">
              <a:solidFill>
                <a:srgbClr val="4D544C"/>
              </a:solidFill>
              <a:latin typeface="Arial"/>
              <a:cs typeface="Arial"/>
            </a:endParaRPr>
          </a:p>
        </p:txBody>
      </p:sp>
    </p:spTree>
    <p:extLst>
      <p:ext uri="{BB962C8B-B14F-4D97-AF65-F5344CB8AC3E}">
        <p14:creationId xmlns:p14="http://schemas.microsoft.com/office/powerpoint/2010/main" val="2106299638"/>
      </p:ext>
    </p:extLst>
  </p:cSld>
  <p:clrMapOvr>
    <a:masterClrMapping/>
  </p:clrMapOvr>
  <p:timing>
    <p:tnLst>
      <p:par>
        <p:cTn id="1" dur="indefinite" restart="never" nodeType="tmRoot"/>
      </p:par>
    </p:tnLst>
  </p:timing>
</p:sldLayout>
</file>

<file path=ppt/slideLayouts/slideLayout84.xml><?xml version="1.0" encoding="utf-8"?>
<p:sldLayout xmlns:a="http://schemas.openxmlformats.org/drawingml/2006/main" xmlns:r="http://schemas.openxmlformats.org/officeDocument/2006/relationships" xmlns:p="http://schemas.openxmlformats.org/presentationml/2006/main">
  <p:cSld name="Plain white">
    <p:spTree>
      <p:nvGrpSpPr>
        <p:cNvPr id="1" name=""/>
        <p:cNvGrpSpPr/>
        <p:nvPr/>
      </p:nvGrpSpPr>
      <p:grpSpPr>
        <a:xfrm>
          <a:off x="0" y="0"/>
          <a:ext cx="0" cy="0"/>
          <a:chOff x="0" y="0"/>
          <a:chExt cx="0" cy="0"/>
        </a:xfrm>
      </p:grpSpPr>
    </p:spTree>
    <p:extLst>
      <p:ext uri="{BB962C8B-B14F-4D97-AF65-F5344CB8AC3E}">
        <p14:creationId xmlns:p14="http://schemas.microsoft.com/office/powerpoint/2010/main" val="126508428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0424A38-153A-3641-B182-28B9B0D77C00}" type="slidenum">
              <a:rPr lang="en-US" smtClean="0"/>
              <a:pPr/>
              <a:t>‹#›</a:t>
            </a:fld>
            <a:endParaRPr lang="en-US" dirty="0"/>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13" Type="http://schemas.openxmlformats.org/officeDocument/2006/relationships/slideLayout" Target="../slideLayouts/slideLayout41.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slideLayout" Target="../slideLayouts/slideLayout40.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5" Type="http://schemas.openxmlformats.org/officeDocument/2006/relationships/theme" Target="../theme/theme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 Id="rId14" Type="http://schemas.openxmlformats.org/officeDocument/2006/relationships/slideLayout" Target="../slideLayouts/slideLayout4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0.xml"/><Relationship Id="rId13" Type="http://schemas.openxmlformats.org/officeDocument/2006/relationships/slideLayout" Target="../slideLayouts/slideLayout55.xml"/><Relationship Id="rId3" Type="http://schemas.openxmlformats.org/officeDocument/2006/relationships/slideLayout" Target="../slideLayouts/slideLayout45.xml"/><Relationship Id="rId7" Type="http://schemas.openxmlformats.org/officeDocument/2006/relationships/slideLayout" Target="../slideLayouts/slideLayout49.xml"/><Relationship Id="rId12" Type="http://schemas.openxmlformats.org/officeDocument/2006/relationships/slideLayout" Target="../slideLayouts/slideLayout54.xml"/><Relationship Id="rId2" Type="http://schemas.openxmlformats.org/officeDocument/2006/relationships/slideLayout" Target="../slideLayouts/slideLayout44.xml"/><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slideLayout" Target="../slideLayouts/slideLayout53.xml"/><Relationship Id="rId5" Type="http://schemas.openxmlformats.org/officeDocument/2006/relationships/slideLayout" Target="../slideLayouts/slideLayout47.xml"/><Relationship Id="rId15" Type="http://schemas.openxmlformats.org/officeDocument/2006/relationships/theme" Target="../theme/theme4.xml"/><Relationship Id="rId10" Type="http://schemas.openxmlformats.org/officeDocument/2006/relationships/slideLayout" Target="../slideLayouts/slideLayout52.xml"/><Relationship Id="rId4" Type="http://schemas.openxmlformats.org/officeDocument/2006/relationships/slideLayout" Target="../slideLayouts/slideLayout46.xml"/><Relationship Id="rId9" Type="http://schemas.openxmlformats.org/officeDocument/2006/relationships/slideLayout" Target="../slideLayouts/slideLayout51.xml"/><Relationship Id="rId14" Type="http://schemas.openxmlformats.org/officeDocument/2006/relationships/slideLayout" Target="../slideLayouts/slideLayout5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4.xml"/><Relationship Id="rId13" Type="http://schemas.openxmlformats.org/officeDocument/2006/relationships/slideLayout" Target="../slideLayouts/slideLayout69.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slideLayout" Target="../slideLayouts/slideLayout68.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5" Type="http://schemas.openxmlformats.org/officeDocument/2006/relationships/theme" Target="../theme/theme5.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 Id="rId14" Type="http://schemas.openxmlformats.org/officeDocument/2006/relationships/slideLayout" Target="../slideLayouts/slideLayout70.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8.xml"/><Relationship Id="rId13" Type="http://schemas.openxmlformats.org/officeDocument/2006/relationships/slideLayout" Target="../slideLayouts/slideLayout83.xml"/><Relationship Id="rId3" Type="http://schemas.openxmlformats.org/officeDocument/2006/relationships/slideLayout" Target="../slideLayouts/slideLayout73.xml"/><Relationship Id="rId7" Type="http://schemas.openxmlformats.org/officeDocument/2006/relationships/slideLayout" Target="../slideLayouts/slideLayout77.xml"/><Relationship Id="rId12" Type="http://schemas.openxmlformats.org/officeDocument/2006/relationships/slideLayout" Target="../slideLayouts/slideLayout82.xml"/><Relationship Id="rId2" Type="http://schemas.openxmlformats.org/officeDocument/2006/relationships/slideLayout" Target="../slideLayouts/slideLayout72.xml"/><Relationship Id="rId1" Type="http://schemas.openxmlformats.org/officeDocument/2006/relationships/slideLayout" Target="../slideLayouts/slideLayout71.xml"/><Relationship Id="rId6" Type="http://schemas.openxmlformats.org/officeDocument/2006/relationships/slideLayout" Target="../slideLayouts/slideLayout76.xml"/><Relationship Id="rId11" Type="http://schemas.openxmlformats.org/officeDocument/2006/relationships/slideLayout" Target="../slideLayouts/slideLayout81.xml"/><Relationship Id="rId5" Type="http://schemas.openxmlformats.org/officeDocument/2006/relationships/slideLayout" Target="../slideLayouts/slideLayout75.xml"/><Relationship Id="rId15" Type="http://schemas.openxmlformats.org/officeDocument/2006/relationships/theme" Target="../theme/theme6.xml"/><Relationship Id="rId10" Type="http://schemas.openxmlformats.org/officeDocument/2006/relationships/slideLayout" Target="../slideLayouts/slideLayout80.xml"/><Relationship Id="rId4" Type="http://schemas.openxmlformats.org/officeDocument/2006/relationships/slideLayout" Target="../slideLayouts/slideLayout74.xml"/><Relationship Id="rId9" Type="http://schemas.openxmlformats.org/officeDocument/2006/relationships/slideLayout" Target="../slideLayouts/slideLayout79.xml"/><Relationship Id="rId14" Type="http://schemas.openxmlformats.org/officeDocument/2006/relationships/slideLayout" Target="../slideLayouts/slideLayout8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424A38-153A-3641-B182-28B9B0D77C0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ransition>
    <p:fade thruBlk="1"/>
  </p:transition>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94843994"/>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Lst>
  <p:transition>
    <p:fade thruBlk="1"/>
  </p:transition>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3347034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Lst>
  <p:transition>
    <p:fade thruBlk="1"/>
  </p:transition>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429705383"/>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Lst>
  <p:transition>
    <p:fade thruBlk="1"/>
  </p:transition>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03935562"/>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 id="2147483765" r:id="rId12"/>
    <p:sldLayoutId id="2147483766" r:id="rId13"/>
    <p:sldLayoutId id="2147483767" r:id="rId14"/>
  </p:sldLayoutIdLst>
  <p:transition>
    <p:fade thruBlk="1"/>
  </p:transition>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424A38-153A-3641-B182-28B9B0D77C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9884164"/>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Lst>
  <p:transition>
    <p:fade thruBlk="1"/>
  </p:transition>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4.xml"/><Relationship Id="rId5" Type="http://schemas.openxmlformats.org/officeDocument/2006/relationships/image" Target="../media/image7.pn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14.xml"/><Relationship Id="rId6" Type="http://schemas.openxmlformats.org/officeDocument/2006/relationships/image" Target="../media/image18.png"/><Relationship Id="rId5" Type="http://schemas.openxmlformats.org/officeDocument/2006/relationships/image" Target="../media/image7.png"/><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14.xml"/><Relationship Id="rId5" Type="http://schemas.openxmlformats.org/officeDocument/2006/relationships/image" Target="../media/image18.png"/><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8" Type="http://schemas.openxmlformats.org/officeDocument/2006/relationships/hyperlink" Target="http://www.renault.co.uk/default.aspx" TargetMode="External"/><Relationship Id="rId13" Type="http://schemas.openxmlformats.org/officeDocument/2006/relationships/image" Target="../media/image19.png"/><Relationship Id="rId18" Type="http://schemas.openxmlformats.org/officeDocument/2006/relationships/hyperlink" Target="http://www.youtube.com/telligenttv" TargetMode="External"/><Relationship Id="rId3" Type="http://schemas.openxmlformats.org/officeDocument/2006/relationships/image" Target="../media/image6.png"/><Relationship Id="rId7" Type="http://schemas.openxmlformats.org/officeDocument/2006/relationships/hyperlink" Target="http://www.cadence.com/community/" TargetMode="External"/><Relationship Id="rId12" Type="http://schemas.openxmlformats.org/officeDocument/2006/relationships/image" Target="../media/image7.png"/><Relationship Id="rId17" Type="http://schemas.openxmlformats.org/officeDocument/2006/relationships/image" Target="../media/image23.png"/><Relationship Id="rId2" Type="http://schemas.openxmlformats.org/officeDocument/2006/relationships/notesSlide" Target="../notesSlides/notesSlide12.xml"/><Relationship Id="rId16" Type="http://schemas.openxmlformats.org/officeDocument/2006/relationships/image" Target="../media/image22.png"/><Relationship Id="rId20" Type="http://schemas.openxmlformats.org/officeDocument/2006/relationships/image" Target="../media/image24.png"/><Relationship Id="rId1" Type="http://schemas.openxmlformats.org/officeDocument/2006/relationships/slideLayout" Target="../slideLayouts/slideLayout56.xml"/><Relationship Id="rId6" Type="http://schemas.openxmlformats.org/officeDocument/2006/relationships/hyperlink" Target="http://www.marketingpower.com/Community/Pages/default.aspx" TargetMode="External"/><Relationship Id="rId11" Type="http://schemas.openxmlformats.org/officeDocument/2006/relationships/hyperlink" Target="http://www.linkedin.com/company/telligent" TargetMode="External"/><Relationship Id="rId5" Type="http://schemas.openxmlformats.org/officeDocument/2006/relationships/hyperlink" Target="http://telligent.com/resources/m/product_videos/1352989.aspx" TargetMode="External"/><Relationship Id="rId15" Type="http://schemas.openxmlformats.org/officeDocument/2006/relationships/image" Target="../media/image21.png"/><Relationship Id="rId10" Type="http://schemas.openxmlformats.org/officeDocument/2006/relationships/hyperlink" Target="http://twitter.com/telligent" TargetMode="External"/><Relationship Id="rId19" Type="http://schemas.openxmlformats.org/officeDocument/2006/relationships/hyperlink" Target="https://plus.google.com/108509901686605142650/posts" TargetMode="External"/><Relationship Id="rId4" Type="http://schemas.openxmlformats.org/officeDocument/2006/relationships/image" Target="../media/image5.jpeg"/><Relationship Id="rId9" Type="http://schemas.openxmlformats.org/officeDocument/2006/relationships/hyperlink" Target="http://www.facebook.com/Telligent" TargetMode="External"/><Relationship Id="rId14" Type="http://schemas.openxmlformats.org/officeDocument/2006/relationships/image" Target="../media/image20.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4.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4.xml"/><Relationship Id="rId6" Type="http://schemas.openxmlformats.org/officeDocument/2006/relationships/image" Target="../media/image9.png"/><Relationship Id="rId5" Type="http://schemas.openxmlformats.org/officeDocument/2006/relationships/image" Target="../media/image7.pn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6.png"/><Relationship Id="rId7"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8.xml"/><Relationship Id="rId6" Type="http://schemas.openxmlformats.org/officeDocument/2006/relationships/image" Target="../media/image10.png"/><Relationship Id="rId5" Type="http://schemas.openxmlformats.org/officeDocument/2006/relationships/image" Target="../media/image7.pn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70.xml"/><Relationship Id="rId6" Type="http://schemas.openxmlformats.org/officeDocument/2006/relationships/image" Target="../media/image13.jpeg"/><Relationship Id="rId5" Type="http://schemas.openxmlformats.org/officeDocument/2006/relationships/image" Target="../media/image7.png"/><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70.xml"/><Relationship Id="rId5" Type="http://schemas.openxmlformats.org/officeDocument/2006/relationships/image" Target="../media/image14.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42.xml"/><Relationship Id="rId6" Type="http://schemas.openxmlformats.org/officeDocument/2006/relationships/image" Target="../media/image15.png"/><Relationship Id="rId5" Type="http://schemas.openxmlformats.org/officeDocument/2006/relationships/image" Target="../media/image7.png"/><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4.xml"/><Relationship Id="rId6" Type="http://schemas.openxmlformats.org/officeDocument/2006/relationships/image" Target="../media/image16.png"/><Relationship Id="rId5" Type="http://schemas.openxmlformats.org/officeDocument/2006/relationships/image" Target="../media/image7.png"/><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84.xml"/><Relationship Id="rId6" Type="http://schemas.openxmlformats.org/officeDocument/2006/relationships/image" Target="../media/image17.png"/><Relationship Id="rId5" Type="http://schemas.openxmlformats.org/officeDocument/2006/relationships/image" Target="../media/image7.pn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Subtitle 5"/>
          <p:cNvSpPr>
            <a:spLocks noGrp="1"/>
          </p:cNvSpPr>
          <p:nvPr>
            <p:ph type="subTitle" idx="4294967295"/>
          </p:nvPr>
        </p:nvSpPr>
        <p:spPr>
          <a:xfrm>
            <a:off x="408871" y="2706160"/>
            <a:ext cx="8611303" cy="2115766"/>
          </a:xfrm>
        </p:spPr>
        <p:txBody>
          <a:bodyPr>
            <a:normAutofit/>
          </a:bodyPr>
          <a:lstStyle/>
          <a:p>
            <a:pPr marL="0" indent="0">
              <a:buNone/>
            </a:pPr>
            <a:r>
              <a:rPr lang="en-US" sz="4000" b="1" dirty="0" smtClean="0">
                <a:solidFill>
                  <a:srgbClr val="FFFFFF"/>
                </a:solidFill>
              </a:rPr>
              <a:t>Best </a:t>
            </a:r>
            <a:r>
              <a:rPr lang="en-US" sz="4000" b="1" dirty="0">
                <a:solidFill>
                  <a:srgbClr val="FFFFFF"/>
                </a:solidFill>
              </a:rPr>
              <a:t>Practices </a:t>
            </a:r>
            <a:r>
              <a:rPr lang="en-US" sz="4000" b="1" dirty="0" smtClean="0">
                <a:solidFill>
                  <a:srgbClr val="FFFFFF"/>
                </a:solidFill>
              </a:rPr>
              <a:t>Social Roadmap </a:t>
            </a:r>
            <a:r>
              <a:rPr lang="en-US" sz="4000" b="1" dirty="0">
                <a:solidFill>
                  <a:srgbClr val="FFFFFF"/>
                </a:solidFill>
              </a:rPr>
              <a:t>from American Marketing </a:t>
            </a:r>
            <a:r>
              <a:rPr lang="en-US" sz="4000" b="1" dirty="0" smtClean="0">
                <a:solidFill>
                  <a:srgbClr val="FFFFFF"/>
                </a:solidFill>
              </a:rPr>
              <a:t>Association:</a:t>
            </a:r>
            <a:endParaRPr lang="en-US" sz="4000" b="1" dirty="0">
              <a:solidFill>
                <a:srgbClr val="FFFFFF"/>
              </a:solidFill>
            </a:endParaRPr>
          </a:p>
          <a:p>
            <a:pPr marL="0" indent="0">
              <a:buNone/>
            </a:pPr>
            <a:r>
              <a:rPr lang="en-US" sz="2800" dirty="0" smtClean="0">
                <a:solidFill>
                  <a:srgbClr val="FFFFFF"/>
                </a:solidFill>
              </a:rPr>
              <a:t>How Organizations </a:t>
            </a:r>
            <a:r>
              <a:rPr lang="en-US" sz="2800" dirty="0">
                <a:solidFill>
                  <a:srgbClr val="FFFFFF"/>
                </a:solidFill>
              </a:rPr>
              <a:t>Use SharePoint </a:t>
            </a:r>
            <a:r>
              <a:rPr lang="en-US" sz="2800" dirty="0" smtClean="0">
                <a:solidFill>
                  <a:srgbClr val="FFFFFF"/>
                </a:solidFill>
              </a:rPr>
              <a:t>&amp; Online Communities</a:t>
            </a:r>
          </a:p>
        </p:txBody>
      </p:sp>
      <p:pic>
        <p:nvPicPr>
          <p:cNvPr id="3" name="Picture 2" descr="telligent-logo-wht.png"/>
          <p:cNvPicPr>
            <a:picLocks noChangeAspect="1"/>
          </p:cNvPicPr>
          <p:nvPr/>
        </p:nvPicPr>
        <p:blipFill>
          <a:blip r:embed="rId5" cstate="print"/>
          <a:stretch>
            <a:fillRect/>
          </a:stretch>
        </p:blipFill>
        <p:spPr>
          <a:xfrm>
            <a:off x="6290275" y="6230706"/>
            <a:ext cx="2701325" cy="627295"/>
          </a:xfrm>
          <a:prstGeom prst="rect">
            <a:avLst/>
          </a:prstGeom>
        </p:spPr>
      </p:pic>
      <p:sp>
        <p:nvSpPr>
          <p:cNvPr id="2" name="TextBox 1"/>
          <p:cNvSpPr txBox="1"/>
          <p:nvPr/>
        </p:nvSpPr>
        <p:spPr>
          <a:xfrm>
            <a:off x="351723" y="6421242"/>
            <a:ext cx="2214880" cy="246221"/>
          </a:xfrm>
          <a:prstGeom prst="rect">
            <a:avLst/>
          </a:prstGeom>
          <a:noFill/>
        </p:spPr>
        <p:txBody>
          <a:bodyPr wrap="square" rtlCol="0">
            <a:spAutoFit/>
          </a:bodyPr>
          <a:lstStyle/>
          <a:p>
            <a:r>
              <a:rPr lang="en-US" sz="1000" dirty="0" smtClean="0">
                <a:solidFill>
                  <a:srgbClr val="FFFFFF"/>
                </a:solidFill>
              </a:rPr>
              <a:t>© 2012 Telligent. All rights reserved. </a:t>
            </a:r>
            <a:endParaRPr lang="en-US" sz="1000" dirty="0">
              <a:solidFill>
                <a:srgbClr val="FFFFFF"/>
              </a:solidFill>
            </a:endParaRPr>
          </a:p>
        </p:txBody>
      </p:sp>
    </p:spTree>
    <p:extLst>
      <p:ext uri="{BB962C8B-B14F-4D97-AF65-F5344CB8AC3E}">
        <p14:creationId xmlns:p14="http://schemas.microsoft.com/office/powerpoint/2010/main" val="20888728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TextBox 8"/>
          <p:cNvSpPr txBox="1"/>
          <p:nvPr/>
        </p:nvSpPr>
        <p:spPr>
          <a:xfrm>
            <a:off x="898295" y="670394"/>
            <a:ext cx="7245580" cy="523220"/>
          </a:xfrm>
          <a:prstGeom prst="rect">
            <a:avLst/>
          </a:prstGeom>
          <a:noFill/>
        </p:spPr>
        <p:txBody>
          <a:bodyPr wrap="square" rtlCol="0">
            <a:spAutoFit/>
          </a:bodyPr>
          <a:lstStyle/>
          <a:p>
            <a:r>
              <a:rPr lang="en-US" sz="2800" b="1" dirty="0" smtClean="0">
                <a:solidFill>
                  <a:prstClr val="white"/>
                </a:solidFill>
              </a:rPr>
              <a:t>4.  Take your cue from AMA’s lessons learned</a:t>
            </a:r>
            <a:endParaRPr lang="en-US" sz="2800" b="1" dirty="0">
              <a:solidFill>
                <a:prstClr val="white"/>
              </a:solidFill>
            </a:endParaRPr>
          </a:p>
        </p:txBody>
      </p:sp>
      <p:pic>
        <p:nvPicPr>
          <p:cNvPr id="10" name="Picture 9" descr="telligent-logo-wht.png"/>
          <p:cNvPicPr>
            <a:picLocks noChangeAspect="1"/>
          </p:cNvPicPr>
          <p:nvPr/>
        </p:nvPicPr>
        <p:blipFill>
          <a:blip r:embed="rId5" cstate="print"/>
          <a:stretch>
            <a:fillRect/>
          </a:stretch>
        </p:blipFill>
        <p:spPr>
          <a:xfrm>
            <a:off x="6290275" y="6230706"/>
            <a:ext cx="2701325" cy="627295"/>
          </a:xfrm>
          <a:prstGeom prst="rect">
            <a:avLst/>
          </a:prstGeom>
        </p:spPr>
      </p:pic>
      <p:sp>
        <p:nvSpPr>
          <p:cNvPr id="12" name="TextBox 11"/>
          <p:cNvSpPr txBox="1"/>
          <p:nvPr/>
        </p:nvSpPr>
        <p:spPr>
          <a:xfrm>
            <a:off x="532698" y="6421242"/>
            <a:ext cx="2214880" cy="246221"/>
          </a:xfrm>
          <a:prstGeom prst="rect">
            <a:avLst/>
          </a:prstGeom>
          <a:noFill/>
        </p:spPr>
        <p:txBody>
          <a:bodyPr wrap="square" rtlCol="0">
            <a:spAutoFit/>
          </a:bodyPr>
          <a:lstStyle/>
          <a:p>
            <a:r>
              <a:rPr lang="en-US" sz="1000" dirty="0" smtClean="0">
                <a:solidFill>
                  <a:srgbClr val="FFFFFF"/>
                </a:solidFill>
              </a:rPr>
              <a:t>© 2012 Telligent. All rights reserved. </a:t>
            </a:r>
            <a:endParaRPr lang="en-US" sz="1000" dirty="0">
              <a:solidFill>
                <a:srgbClr val="FFFFFF"/>
              </a:solidFill>
            </a:endParaRPr>
          </a:p>
        </p:txBody>
      </p:sp>
      <p:pic>
        <p:nvPicPr>
          <p:cNvPr id="11" name="Picture 10" descr="medal.png"/>
          <p:cNvPicPr>
            <a:picLocks noChangeAspect="1"/>
          </p:cNvPicPr>
          <p:nvPr/>
        </p:nvPicPr>
        <p:blipFill>
          <a:blip r:embed="rId6"/>
          <a:stretch>
            <a:fillRect/>
          </a:stretch>
        </p:blipFill>
        <p:spPr>
          <a:xfrm>
            <a:off x="898295" y="2714625"/>
            <a:ext cx="1270000" cy="1270000"/>
          </a:xfrm>
          <a:prstGeom prst="rect">
            <a:avLst/>
          </a:prstGeom>
        </p:spPr>
      </p:pic>
      <p:sp>
        <p:nvSpPr>
          <p:cNvPr id="13" name="TextBox 12"/>
          <p:cNvSpPr txBox="1"/>
          <p:nvPr/>
        </p:nvSpPr>
        <p:spPr>
          <a:xfrm>
            <a:off x="2468880" y="1280160"/>
            <a:ext cx="6272784" cy="6186309"/>
          </a:xfrm>
          <a:prstGeom prst="rect">
            <a:avLst/>
          </a:prstGeom>
          <a:noFill/>
        </p:spPr>
        <p:txBody>
          <a:bodyPr wrap="square" rtlCol="0">
            <a:spAutoFit/>
          </a:bodyPr>
          <a:lstStyle/>
          <a:p>
            <a:pPr marL="342900" indent="-342900">
              <a:buFont typeface="Arial" pitchFamily="34" charset="0"/>
              <a:buChar char="•"/>
            </a:pPr>
            <a:r>
              <a:rPr lang="en-US" sz="1600" b="1" dirty="0" smtClean="0">
                <a:solidFill>
                  <a:prstClr val="white"/>
                </a:solidFill>
              </a:rPr>
              <a:t>Go where the people go. </a:t>
            </a:r>
          </a:p>
          <a:p>
            <a:pPr marL="365760" lvl="1"/>
            <a:r>
              <a:rPr lang="en-US" sz="1600" dirty="0" smtClean="0">
                <a:solidFill>
                  <a:prstClr val="white"/>
                </a:solidFill>
              </a:rPr>
              <a:t>The most popular ways to engage in AMA’s community include discussion forums, media galleries, scheduled chats and custom profile searches to find colleagues and peers. Stay in tune with where and how your audience likes to interact. </a:t>
            </a:r>
          </a:p>
          <a:p>
            <a:pPr marL="342900" indent="-342900">
              <a:buFont typeface="Arial" pitchFamily="34" charset="0"/>
              <a:buChar char="•"/>
            </a:pPr>
            <a:endParaRPr lang="en-US" sz="1600" b="1" dirty="0">
              <a:solidFill>
                <a:prstClr val="white"/>
              </a:solidFill>
            </a:endParaRPr>
          </a:p>
          <a:p>
            <a:pPr marL="342900" indent="-342900">
              <a:buFont typeface="Arial" pitchFamily="34" charset="0"/>
              <a:buChar char="•"/>
            </a:pPr>
            <a:r>
              <a:rPr lang="en-US" sz="1600" b="1" dirty="0">
                <a:solidFill>
                  <a:prstClr val="white"/>
                </a:solidFill>
              </a:rPr>
              <a:t>Recognize top contributors with badges and special mentions to show appreciation and </a:t>
            </a:r>
            <a:r>
              <a:rPr lang="en-US" sz="1600" b="1" dirty="0" smtClean="0">
                <a:solidFill>
                  <a:prstClr val="white"/>
                </a:solidFill>
              </a:rPr>
              <a:t>encourage participation.</a:t>
            </a:r>
            <a:endParaRPr lang="en-US" sz="1600" b="1" dirty="0">
              <a:solidFill>
                <a:prstClr val="white"/>
              </a:solidFill>
            </a:endParaRPr>
          </a:p>
          <a:p>
            <a:pPr marL="342900" indent="-342900">
              <a:buFont typeface="Arial" pitchFamily="34" charset="0"/>
              <a:buChar char="•"/>
            </a:pPr>
            <a:endParaRPr lang="en-US" sz="1600" b="1" dirty="0" smtClean="0">
              <a:solidFill>
                <a:prstClr val="white"/>
              </a:solidFill>
            </a:endParaRPr>
          </a:p>
          <a:p>
            <a:pPr marL="342900" indent="-342900">
              <a:buFont typeface="Arial" pitchFamily="34" charset="0"/>
              <a:buChar char="•"/>
            </a:pPr>
            <a:r>
              <a:rPr lang="en-US" sz="1600" b="1" dirty="0" smtClean="0">
                <a:solidFill>
                  <a:prstClr val="white"/>
                </a:solidFill>
              </a:rPr>
              <a:t>Create </a:t>
            </a:r>
            <a:r>
              <a:rPr lang="en-US" sz="1600" b="1" dirty="0">
                <a:solidFill>
                  <a:prstClr val="white"/>
                </a:solidFill>
              </a:rPr>
              <a:t>a group ambassador </a:t>
            </a:r>
            <a:r>
              <a:rPr lang="en-US" sz="1600" b="1" dirty="0" smtClean="0">
                <a:solidFill>
                  <a:prstClr val="white"/>
                </a:solidFill>
              </a:rPr>
              <a:t>program. </a:t>
            </a:r>
          </a:p>
          <a:p>
            <a:pPr marL="365760" lvl="1"/>
            <a:r>
              <a:rPr lang="en-US" sz="1600" dirty="0" smtClean="0">
                <a:solidFill>
                  <a:prstClr val="white"/>
                </a:solidFill>
              </a:rPr>
              <a:t>Enlist </a:t>
            </a:r>
            <a:r>
              <a:rPr lang="en-US" sz="1600" dirty="0">
                <a:solidFill>
                  <a:prstClr val="white"/>
                </a:solidFill>
              </a:rPr>
              <a:t>top participants to volunteer </a:t>
            </a:r>
            <a:r>
              <a:rPr lang="en-US" sz="1600" dirty="0" smtClean="0">
                <a:solidFill>
                  <a:prstClr val="white"/>
                </a:solidFill>
              </a:rPr>
              <a:t>to lead </a:t>
            </a:r>
            <a:r>
              <a:rPr lang="en-US" sz="1600" dirty="0">
                <a:solidFill>
                  <a:prstClr val="white"/>
                </a:solidFill>
              </a:rPr>
              <a:t>discussions, </a:t>
            </a:r>
            <a:r>
              <a:rPr lang="en-US" sz="1600" dirty="0" smtClean="0">
                <a:solidFill>
                  <a:prstClr val="white"/>
                </a:solidFill>
              </a:rPr>
              <a:t>contribute valuable content </a:t>
            </a:r>
            <a:r>
              <a:rPr lang="en-US" sz="1600" dirty="0">
                <a:solidFill>
                  <a:prstClr val="white"/>
                </a:solidFill>
              </a:rPr>
              <a:t>and keep conversations going. </a:t>
            </a:r>
          </a:p>
          <a:p>
            <a:pPr marL="342900" indent="-342900">
              <a:buFont typeface="Arial" pitchFamily="34" charset="0"/>
              <a:buChar char="•"/>
            </a:pPr>
            <a:endParaRPr lang="en-US" sz="1600" b="1" dirty="0" smtClean="0">
              <a:solidFill>
                <a:prstClr val="white"/>
              </a:solidFill>
            </a:endParaRPr>
          </a:p>
          <a:p>
            <a:pPr marL="342900" indent="-342900">
              <a:buFont typeface="Arial" pitchFamily="34" charset="0"/>
              <a:buChar char="•"/>
            </a:pPr>
            <a:r>
              <a:rPr lang="en-US" sz="1600" b="1" dirty="0" smtClean="0">
                <a:solidFill>
                  <a:prstClr val="white"/>
                </a:solidFill>
              </a:rPr>
              <a:t>AMA makes some content public and some private. </a:t>
            </a:r>
          </a:p>
          <a:p>
            <a:pPr marL="365760" lvl="1"/>
            <a:r>
              <a:rPr lang="en-US" sz="1600" dirty="0" smtClean="0">
                <a:solidFill>
                  <a:prstClr val="white"/>
                </a:solidFill>
              </a:rPr>
              <a:t>This incents new members and retains current members with valuable resources and networking with peers. Dues-paying members are also rewarded with access to top quality content that is curated and shared by peers on an ongoing basis.</a:t>
            </a:r>
          </a:p>
          <a:p>
            <a:endParaRPr lang="en-US" sz="2000" b="1" dirty="0" smtClean="0">
              <a:solidFill>
                <a:prstClr val="white"/>
              </a:solidFill>
            </a:endParaRPr>
          </a:p>
          <a:p>
            <a:endParaRPr lang="en-US" sz="2000" b="1" dirty="0">
              <a:solidFill>
                <a:prstClr val="white"/>
              </a:solidFill>
            </a:endParaRPr>
          </a:p>
          <a:p>
            <a:endParaRPr lang="en-US" sz="2000" b="1" dirty="0" smtClean="0">
              <a:solidFill>
                <a:prstClr val="white"/>
              </a:solidFill>
            </a:endParaRPr>
          </a:p>
          <a:p>
            <a:endParaRPr lang="en-US" sz="2000" b="1" dirty="0">
              <a:solidFill>
                <a:prstClr val="white"/>
              </a:solidFill>
            </a:endParaRPr>
          </a:p>
          <a:p>
            <a:endParaRPr lang="en-US" sz="2800" b="1" dirty="0" smtClean="0">
              <a:solidFill>
                <a:prstClr val="white"/>
              </a:solidFill>
            </a:endParaRPr>
          </a:p>
        </p:txBody>
      </p:sp>
    </p:spTree>
    <p:extLst>
      <p:ext uri="{BB962C8B-B14F-4D97-AF65-F5344CB8AC3E}">
        <p14:creationId xmlns:p14="http://schemas.microsoft.com/office/powerpoint/2010/main" val="38815546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TextBox 8"/>
          <p:cNvSpPr txBox="1"/>
          <p:nvPr/>
        </p:nvSpPr>
        <p:spPr>
          <a:xfrm>
            <a:off x="898295" y="670394"/>
            <a:ext cx="7245580" cy="523220"/>
          </a:xfrm>
          <a:prstGeom prst="rect">
            <a:avLst/>
          </a:prstGeom>
          <a:noFill/>
        </p:spPr>
        <p:txBody>
          <a:bodyPr wrap="square" rtlCol="0">
            <a:spAutoFit/>
          </a:bodyPr>
          <a:lstStyle/>
          <a:p>
            <a:r>
              <a:rPr lang="en-US" sz="2800" b="1" dirty="0" smtClean="0">
                <a:solidFill>
                  <a:prstClr val="white"/>
                </a:solidFill>
              </a:rPr>
              <a:t>Now it’s time to reap the rewards </a:t>
            </a:r>
            <a:r>
              <a:rPr lang="en-US" sz="2800" b="1" smtClean="0">
                <a:solidFill>
                  <a:prstClr val="white"/>
                </a:solidFill>
              </a:rPr>
              <a:t>of social</a:t>
            </a:r>
            <a:endParaRPr lang="en-US" sz="2800" b="1" dirty="0">
              <a:solidFill>
                <a:prstClr val="white"/>
              </a:solidFill>
            </a:endParaRPr>
          </a:p>
        </p:txBody>
      </p:sp>
      <p:pic>
        <p:nvPicPr>
          <p:cNvPr id="10" name="Picture 9" descr="telligent-logo-wht.png"/>
          <p:cNvPicPr>
            <a:picLocks noChangeAspect="1"/>
          </p:cNvPicPr>
          <p:nvPr/>
        </p:nvPicPr>
        <p:blipFill>
          <a:blip r:embed="rId4" cstate="print"/>
          <a:stretch>
            <a:fillRect/>
          </a:stretch>
        </p:blipFill>
        <p:spPr>
          <a:xfrm>
            <a:off x="6290275" y="6230706"/>
            <a:ext cx="2701325" cy="627295"/>
          </a:xfrm>
          <a:prstGeom prst="rect">
            <a:avLst/>
          </a:prstGeom>
        </p:spPr>
      </p:pic>
      <p:sp>
        <p:nvSpPr>
          <p:cNvPr id="12" name="TextBox 11"/>
          <p:cNvSpPr txBox="1"/>
          <p:nvPr/>
        </p:nvSpPr>
        <p:spPr>
          <a:xfrm>
            <a:off x="532698" y="6421242"/>
            <a:ext cx="2214880" cy="246221"/>
          </a:xfrm>
          <a:prstGeom prst="rect">
            <a:avLst/>
          </a:prstGeom>
          <a:noFill/>
        </p:spPr>
        <p:txBody>
          <a:bodyPr wrap="square" rtlCol="0">
            <a:spAutoFit/>
          </a:bodyPr>
          <a:lstStyle/>
          <a:p>
            <a:r>
              <a:rPr lang="en-US" sz="1000" dirty="0" smtClean="0">
                <a:solidFill>
                  <a:srgbClr val="FFFFFF"/>
                </a:solidFill>
              </a:rPr>
              <a:t>© 2012 Telligent. All rights reserved. </a:t>
            </a:r>
            <a:endParaRPr lang="en-US" sz="1000" dirty="0">
              <a:solidFill>
                <a:srgbClr val="FFFFFF"/>
              </a:solidFill>
            </a:endParaRPr>
          </a:p>
        </p:txBody>
      </p:sp>
      <p:pic>
        <p:nvPicPr>
          <p:cNvPr id="11" name="Picture 10" descr="medal.png"/>
          <p:cNvPicPr>
            <a:picLocks noChangeAspect="1"/>
          </p:cNvPicPr>
          <p:nvPr/>
        </p:nvPicPr>
        <p:blipFill>
          <a:blip r:embed="rId5"/>
          <a:stretch>
            <a:fillRect/>
          </a:stretch>
        </p:blipFill>
        <p:spPr>
          <a:xfrm>
            <a:off x="898295" y="2714625"/>
            <a:ext cx="1270000" cy="1270000"/>
          </a:xfrm>
          <a:prstGeom prst="rect">
            <a:avLst/>
          </a:prstGeom>
        </p:spPr>
      </p:pic>
      <p:sp>
        <p:nvSpPr>
          <p:cNvPr id="15" name="TextBox 14"/>
          <p:cNvSpPr txBox="1"/>
          <p:nvPr/>
        </p:nvSpPr>
        <p:spPr>
          <a:xfrm>
            <a:off x="2470440" y="1280629"/>
            <a:ext cx="6270220" cy="6124754"/>
          </a:xfrm>
          <a:prstGeom prst="rect">
            <a:avLst/>
          </a:prstGeom>
          <a:noFill/>
        </p:spPr>
        <p:txBody>
          <a:bodyPr wrap="square" rtlCol="0">
            <a:spAutoFit/>
          </a:bodyPr>
          <a:lstStyle/>
          <a:p>
            <a:r>
              <a:rPr lang="en-US" sz="1600" b="1" dirty="0" smtClean="0">
                <a:solidFill>
                  <a:prstClr val="white"/>
                </a:solidFill>
              </a:rPr>
              <a:t>AMA is accomplishing its core business goals to connect its members for high quality networking opportunities and information sharing. Plus, it’s on the cutting edge of marketing trends and communication, which is critical to its mission and target audience.</a:t>
            </a:r>
          </a:p>
          <a:p>
            <a:endParaRPr lang="en-US" sz="1600" b="1" dirty="0">
              <a:solidFill>
                <a:prstClr val="white"/>
              </a:solidFill>
            </a:endParaRPr>
          </a:p>
          <a:p>
            <a:r>
              <a:rPr lang="en-US" sz="1600" b="1" dirty="0" smtClean="0">
                <a:solidFill>
                  <a:prstClr val="white"/>
                </a:solidFill>
              </a:rPr>
              <a:t>Here are some of the top business benefits created from an integrated social community and website: </a:t>
            </a:r>
          </a:p>
          <a:p>
            <a:pPr marL="342900" indent="-342900">
              <a:buFont typeface="Arial" pitchFamily="34" charset="0"/>
              <a:buChar char="•"/>
            </a:pPr>
            <a:r>
              <a:rPr lang="en-US" sz="1600" b="1" dirty="0" smtClean="0">
                <a:solidFill>
                  <a:prstClr val="white"/>
                </a:solidFill>
              </a:rPr>
              <a:t>Key business differentiator </a:t>
            </a:r>
          </a:p>
          <a:p>
            <a:pPr marL="365760"/>
            <a:r>
              <a:rPr lang="en-US" sz="1600" dirty="0" smtClean="0">
                <a:solidFill>
                  <a:prstClr val="white"/>
                </a:solidFill>
              </a:rPr>
              <a:t>AMA offers its members targeted resources and networking opportunities not available anywhere else on the Web, which supports member retention and recruitment goals.  </a:t>
            </a:r>
          </a:p>
          <a:p>
            <a:pPr marL="365760"/>
            <a:endParaRPr lang="en-US" sz="1600" dirty="0" smtClean="0">
              <a:solidFill>
                <a:prstClr val="white"/>
              </a:solidFill>
            </a:endParaRPr>
          </a:p>
          <a:p>
            <a:pPr marL="342900" indent="-342900">
              <a:buFont typeface="Arial" pitchFamily="34" charset="0"/>
              <a:buChar char="•"/>
            </a:pPr>
            <a:r>
              <a:rPr lang="en-US" sz="1600" b="1" dirty="0" smtClean="0">
                <a:solidFill>
                  <a:prstClr val="white"/>
                </a:solidFill>
              </a:rPr>
              <a:t>Channel for national chapter engagement </a:t>
            </a:r>
          </a:p>
          <a:p>
            <a:pPr marL="365760"/>
            <a:r>
              <a:rPr lang="en-US" sz="1600" dirty="0" smtClean="0">
                <a:solidFill>
                  <a:prstClr val="white"/>
                </a:solidFill>
              </a:rPr>
              <a:t>AMA chapters, smaller divisions of the national organization, can create private groups with Web 2.0 tools, which are engaging, cost efficient and easy to manage.</a:t>
            </a:r>
          </a:p>
          <a:p>
            <a:pPr marL="365760"/>
            <a:endParaRPr lang="en-US" sz="1600" dirty="0" smtClean="0">
              <a:solidFill>
                <a:prstClr val="white"/>
              </a:solidFill>
            </a:endParaRPr>
          </a:p>
          <a:p>
            <a:pPr marL="342900" indent="-342900">
              <a:buFont typeface="Arial" pitchFamily="34" charset="0"/>
              <a:buChar char="•"/>
            </a:pPr>
            <a:r>
              <a:rPr lang="en-US" sz="1600" b="1" dirty="0" smtClean="0">
                <a:solidFill>
                  <a:prstClr val="white"/>
                </a:solidFill>
              </a:rPr>
              <a:t>Increased member unity and value add</a:t>
            </a:r>
          </a:p>
          <a:p>
            <a:pPr marL="365760"/>
            <a:r>
              <a:rPr lang="en-US" sz="1600" dirty="0" smtClean="0">
                <a:solidFill>
                  <a:prstClr val="white"/>
                </a:solidFill>
              </a:rPr>
              <a:t>From college students, to CMOs to international marketers, everyone with a common interest and goal can share information and get value from experts. </a:t>
            </a:r>
          </a:p>
          <a:p>
            <a:pPr marL="342900" indent="-342900">
              <a:buFont typeface="Arial" pitchFamily="34" charset="0"/>
              <a:buChar char="•"/>
            </a:pPr>
            <a:endParaRPr lang="en-US" sz="1600" b="1" dirty="0" smtClean="0">
              <a:solidFill>
                <a:prstClr val="white"/>
              </a:solidFill>
            </a:endParaRPr>
          </a:p>
          <a:p>
            <a:pPr marL="342900" indent="-342900">
              <a:buFont typeface="Arial" pitchFamily="34" charset="0"/>
              <a:buChar char="•"/>
            </a:pPr>
            <a:endParaRPr lang="en-US" sz="2000" b="1" dirty="0" smtClean="0">
              <a:solidFill>
                <a:prstClr val="white"/>
              </a:solidFill>
            </a:endParaRPr>
          </a:p>
          <a:p>
            <a:endParaRPr lang="en-US" sz="2000" b="1" dirty="0">
              <a:solidFill>
                <a:prstClr val="white"/>
              </a:solidFill>
            </a:endParaRPr>
          </a:p>
        </p:txBody>
      </p:sp>
    </p:spTree>
    <p:extLst>
      <p:ext uri="{BB962C8B-B14F-4D97-AF65-F5344CB8AC3E}">
        <p14:creationId xmlns:p14="http://schemas.microsoft.com/office/powerpoint/2010/main" val="22742170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18" name="Picture 1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3" name="TextBox 12"/>
          <p:cNvSpPr txBox="1"/>
          <p:nvPr/>
        </p:nvSpPr>
        <p:spPr>
          <a:xfrm>
            <a:off x="2468880" y="1279994"/>
            <a:ext cx="6272784" cy="5016758"/>
          </a:xfrm>
          <a:prstGeom prst="rect">
            <a:avLst/>
          </a:prstGeom>
          <a:noFill/>
        </p:spPr>
        <p:txBody>
          <a:bodyPr wrap="square" rtlCol="0">
            <a:spAutoFit/>
          </a:bodyPr>
          <a:lstStyle/>
          <a:p>
            <a:r>
              <a:rPr lang="en-US" sz="2000" b="1" dirty="0">
                <a:solidFill>
                  <a:prstClr val="white"/>
                </a:solidFill>
              </a:rPr>
              <a:t>Telligent is the leading provider of social </a:t>
            </a:r>
            <a:r>
              <a:rPr lang="en-US" sz="2000" b="1" dirty="0" smtClean="0">
                <a:solidFill>
                  <a:prstClr val="white"/>
                </a:solidFill>
              </a:rPr>
              <a:t>community</a:t>
            </a:r>
          </a:p>
          <a:p>
            <a:r>
              <a:rPr lang="en-US" sz="2000" b="1" dirty="0" smtClean="0">
                <a:solidFill>
                  <a:prstClr val="white"/>
                </a:solidFill>
              </a:rPr>
              <a:t>software </a:t>
            </a:r>
            <a:r>
              <a:rPr lang="en-US" sz="2000" b="1" dirty="0">
                <a:solidFill>
                  <a:prstClr val="white"/>
                </a:solidFill>
              </a:rPr>
              <a:t>for the enterprise. </a:t>
            </a:r>
            <a:r>
              <a:rPr lang="en-US" sz="2000" b="1" dirty="0" smtClean="0">
                <a:solidFill>
                  <a:prstClr val="white"/>
                </a:solidFill>
              </a:rPr>
              <a:t> We </a:t>
            </a:r>
            <a:r>
              <a:rPr lang="en-US" sz="2000" b="1" dirty="0">
                <a:solidFill>
                  <a:prstClr val="white"/>
                </a:solidFill>
              </a:rPr>
              <a:t>power thousands of online communities worldwide</a:t>
            </a:r>
            <a:r>
              <a:rPr lang="en-US" sz="2000" b="1" dirty="0" smtClean="0">
                <a:solidFill>
                  <a:prstClr val="white"/>
                </a:solidFill>
              </a:rPr>
              <a:t>. See community in action and learn more about us by </a:t>
            </a:r>
            <a:r>
              <a:rPr lang="en-US" sz="2000" b="1" dirty="0" smtClean="0">
                <a:solidFill>
                  <a:prstClr val="white"/>
                </a:solidFill>
                <a:hlinkClick r:id="rId5"/>
              </a:rPr>
              <a:t>watching this video</a:t>
            </a:r>
            <a:r>
              <a:rPr lang="en-US" sz="2000" b="1" dirty="0" smtClean="0">
                <a:solidFill>
                  <a:prstClr val="white"/>
                </a:solidFill>
              </a:rPr>
              <a:t>. </a:t>
            </a:r>
          </a:p>
          <a:p>
            <a:endParaRPr lang="en-US" sz="2000" b="1" dirty="0">
              <a:solidFill>
                <a:prstClr val="white"/>
              </a:solidFill>
            </a:endParaRPr>
          </a:p>
          <a:p>
            <a:r>
              <a:rPr lang="en-US" sz="2000" b="1" dirty="0" smtClean="0">
                <a:solidFill>
                  <a:schemeClr val="bg1"/>
                </a:solidFill>
              </a:rPr>
              <a:t>Plus, check out these online communities built on Microsoft SharePoint and Telligent Community.</a:t>
            </a:r>
          </a:p>
          <a:p>
            <a:pPr marL="342900" indent="-342900">
              <a:buFont typeface="Arial" pitchFamily="34" charset="0"/>
              <a:buChar char="•"/>
            </a:pPr>
            <a:r>
              <a:rPr lang="en-US" sz="2000" b="1" dirty="0" smtClean="0">
                <a:solidFill>
                  <a:schemeClr val="bg1"/>
                </a:solidFill>
              </a:rPr>
              <a:t>American Marketing Association</a:t>
            </a:r>
            <a:r>
              <a:rPr lang="en-US" sz="2000" dirty="0" smtClean="0">
                <a:solidFill>
                  <a:schemeClr val="bg1"/>
                </a:solidFill>
              </a:rPr>
              <a:t>: </a:t>
            </a:r>
            <a:r>
              <a:rPr lang="en-US" sz="2000" dirty="0" smtClean="0">
                <a:solidFill>
                  <a:schemeClr val="bg1"/>
                </a:solidFill>
                <a:hlinkClick r:id="rId6"/>
              </a:rPr>
              <a:t>marketingpower.com</a:t>
            </a:r>
            <a:endParaRPr lang="en-US" sz="2000" dirty="0" smtClean="0">
              <a:solidFill>
                <a:schemeClr val="bg1"/>
              </a:solidFill>
            </a:endParaRPr>
          </a:p>
          <a:p>
            <a:pPr marL="342900" indent="-342900">
              <a:buFont typeface="Arial" pitchFamily="34" charset="0"/>
              <a:buChar char="•"/>
            </a:pPr>
            <a:r>
              <a:rPr lang="en-US" sz="2000" b="1" dirty="0" smtClean="0">
                <a:solidFill>
                  <a:schemeClr val="bg1"/>
                </a:solidFill>
              </a:rPr>
              <a:t>Cadence</a:t>
            </a:r>
            <a:r>
              <a:rPr lang="en-US" sz="2000" dirty="0" smtClean="0">
                <a:solidFill>
                  <a:schemeClr val="bg1"/>
                </a:solidFill>
              </a:rPr>
              <a:t>: </a:t>
            </a:r>
            <a:r>
              <a:rPr lang="en-US" sz="2000" dirty="0" smtClean="0">
                <a:solidFill>
                  <a:schemeClr val="bg1"/>
                </a:solidFill>
                <a:hlinkClick r:id="rId7"/>
              </a:rPr>
              <a:t>cadence.com/community/</a:t>
            </a:r>
            <a:r>
              <a:rPr lang="en-US" sz="2000" dirty="0" smtClean="0">
                <a:solidFill>
                  <a:schemeClr val="bg1"/>
                </a:solidFill>
              </a:rPr>
              <a:t> </a:t>
            </a:r>
          </a:p>
          <a:p>
            <a:pPr marL="342900" indent="-342900">
              <a:buFont typeface="Arial" pitchFamily="34" charset="0"/>
              <a:buChar char="•"/>
            </a:pPr>
            <a:r>
              <a:rPr lang="en-US" sz="2000" b="1" dirty="0" smtClean="0">
                <a:solidFill>
                  <a:schemeClr val="bg1"/>
                </a:solidFill>
              </a:rPr>
              <a:t>Renault</a:t>
            </a:r>
            <a:r>
              <a:rPr lang="en-US" sz="2000" dirty="0" smtClean="0">
                <a:solidFill>
                  <a:schemeClr val="bg1"/>
                </a:solidFill>
              </a:rPr>
              <a:t>: </a:t>
            </a:r>
            <a:r>
              <a:rPr lang="en-US" sz="2000" dirty="0" smtClean="0">
                <a:solidFill>
                  <a:schemeClr val="bg1"/>
                </a:solidFill>
                <a:hlinkClick r:id="rId8"/>
              </a:rPr>
              <a:t>renault.co.uk</a:t>
            </a:r>
            <a:r>
              <a:rPr lang="en-US" sz="2000" dirty="0" smtClean="0">
                <a:solidFill>
                  <a:schemeClr val="bg1"/>
                </a:solidFill>
              </a:rPr>
              <a:t> </a:t>
            </a:r>
          </a:p>
          <a:p>
            <a:endParaRPr lang="en-US" sz="2000" b="1" dirty="0" smtClean="0">
              <a:solidFill>
                <a:prstClr val="white"/>
              </a:solidFill>
            </a:endParaRPr>
          </a:p>
          <a:p>
            <a:endParaRPr lang="en-US" sz="2000" b="1" dirty="0" smtClean="0">
              <a:solidFill>
                <a:prstClr val="white"/>
              </a:solidFill>
            </a:endParaRPr>
          </a:p>
          <a:p>
            <a:pPr>
              <a:spcAft>
                <a:spcPts val="1200"/>
              </a:spcAft>
            </a:pPr>
            <a:r>
              <a:rPr lang="en-US" sz="2000" b="1" dirty="0" smtClean="0">
                <a:solidFill>
                  <a:prstClr val="white"/>
                </a:solidFill>
                <a:hlinkClick r:id="rId9"/>
              </a:rPr>
              <a:t>Facebook</a:t>
            </a:r>
            <a:endParaRPr lang="en-US" sz="2000" b="1" dirty="0" smtClean="0">
              <a:solidFill>
                <a:prstClr val="white"/>
              </a:solidFill>
            </a:endParaRPr>
          </a:p>
          <a:p>
            <a:pPr>
              <a:spcAft>
                <a:spcPts val="1200"/>
              </a:spcAft>
            </a:pPr>
            <a:r>
              <a:rPr lang="en-US" sz="2000" b="1" dirty="0" smtClean="0">
                <a:solidFill>
                  <a:prstClr val="white"/>
                </a:solidFill>
                <a:hlinkClick r:id="rId10"/>
              </a:rPr>
              <a:t>@telligent</a:t>
            </a:r>
            <a:endParaRPr lang="en-US" sz="2000" b="1" dirty="0" smtClean="0">
              <a:solidFill>
                <a:prstClr val="white"/>
              </a:solidFill>
            </a:endParaRPr>
          </a:p>
          <a:p>
            <a:pPr>
              <a:spcAft>
                <a:spcPts val="1200"/>
              </a:spcAft>
            </a:pPr>
            <a:r>
              <a:rPr lang="en-US" sz="2000" b="1" dirty="0" smtClean="0">
                <a:solidFill>
                  <a:prstClr val="white"/>
                </a:solidFill>
                <a:hlinkClick r:id="rId11"/>
              </a:rPr>
              <a:t>LinkedIn</a:t>
            </a:r>
            <a:endParaRPr lang="en-US" sz="2000" b="1" dirty="0" smtClean="0">
              <a:solidFill>
                <a:prstClr val="white"/>
              </a:solidFill>
            </a:endParaRPr>
          </a:p>
        </p:txBody>
      </p:sp>
      <p:sp>
        <p:nvSpPr>
          <p:cNvPr id="9" name="TextBox 8"/>
          <p:cNvSpPr txBox="1"/>
          <p:nvPr/>
        </p:nvSpPr>
        <p:spPr>
          <a:xfrm>
            <a:off x="898296" y="670394"/>
            <a:ext cx="5888584" cy="523220"/>
          </a:xfrm>
          <a:prstGeom prst="rect">
            <a:avLst/>
          </a:prstGeom>
          <a:noFill/>
        </p:spPr>
        <p:txBody>
          <a:bodyPr wrap="square" rtlCol="0">
            <a:spAutoFit/>
          </a:bodyPr>
          <a:lstStyle/>
          <a:p>
            <a:r>
              <a:rPr lang="en-US" sz="2800" b="1" dirty="0" smtClean="0">
                <a:solidFill>
                  <a:prstClr val="white"/>
                </a:solidFill>
              </a:rPr>
              <a:t>Who is Telligent?</a:t>
            </a:r>
            <a:endParaRPr lang="en-US" sz="2800" b="1" dirty="0">
              <a:solidFill>
                <a:prstClr val="white"/>
              </a:solidFill>
            </a:endParaRPr>
          </a:p>
        </p:txBody>
      </p:sp>
      <p:pic>
        <p:nvPicPr>
          <p:cNvPr id="10" name="Picture 9" descr="telligent-logo-wht.png"/>
          <p:cNvPicPr>
            <a:picLocks noChangeAspect="1"/>
          </p:cNvPicPr>
          <p:nvPr/>
        </p:nvPicPr>
        <p:blipFill>
          <a:blip r:embed="rId12" cstate="print"/>
          <a:stretch>
            <a:fillRect/>
          </a:stretch>
        </p:blipFill>
        <p:spPr>
          <a:xfrm>
            <a:off x="6290275" y="6230706"/>
            <a:ext cx="2701325" cy="627295"/>
          </a:xfrm>
          <a:prstGeom prst="rect">
            <a:avLst/>
          </a:prstGeom>
        </p:spPr>
      </p:pic>
      <p:sp>
        <p:nvSpPr>
          <p:cNvPr id="12" name="TextBox 11"/>
          <p:cNvSpPr txBox="1"/>
          <p:nvPr/>
        </p:nvSpPr>
        <p:spPr>
          <a:xfrm>
            <a:off x="532698" y="6421242"/>
            <a:ext cx="2214880" cy="246221"/>
          </a:xfrm>
          <a:prstGeom prst="rect">
            <a:avLst/>
          </a:prstGeom>
          <a:noFill/>
        </p:spPr>
        <p:txBody>
          <a:bodyPr wrap="square" rtlCol="0">
            <a:spAutoFit/>
          </a:bodyPr>
          <a:lstStyle/>
          <a:p>
            <a:r>
              <a:rPr lang="en-US" sz="1000" dirty="0" smtClean="0">
                <a:solidFill>
                  <a:schemeClr val="bg1"/>
                </a:solidFill>
              </a:rPr>
              <a:t>© 2012 Telligent. All rights reserved. </a:t>
            </a:r>
            <a:endParaRPr lang="en-US" sz="1000" dirty="0">
              <a:solidFill>
                <a:schemeClr val="bg1"/>
              </a:solidFill>
            </a:endParaRPr>
          </a:p>
        </p:txBody>
      </p:sp>
      <p:pic>
        <p:nvPicPr>
          <p:cNvPr id="7" name="Picture 6" descr="twitter-white.png"/>
          <p:cNvPicPr>
            <a:picLocks noChangeAspect="1"/>
          </p:cNvPicPr>
          <p:nvPr/>
        </p:nvPicPr>
        <p:blipFill>
          <a:blip r:embed="rId13"/>
          <a:stretch>
            <a:fillRect/>
          </a:stretch>
        </p:blipFill>
        <p:spPr>
          <a:xfrm>
            <a:off x="1837340" y="5406040"/>
            <a:ext cx="448660" cy="448660"/>
          </a:xfrm>
          <a:prstGeom prst="rect">
            <a:avLst/>
          </a:prstGeom>
        </p:spPr>
      </p:pic>
      <p:pic>
        <p:nvPicPr>
          <p:cNvPr id="8" name="Picture 7" descr="youtube-white.png"/>
          <p:cNvPicPr>
            <a:picLocks noChangeAspect="1"/>
          </p:cNvPicPr>
          <p:nvPr/>
        </p:nvPicPr>
        <p:blipFill>
          <a:blip r:embed="rId14"/>
          <a:stretch>
            <a:fillRect/>
          </a:stretch>
        </p:blipFill>
        <p:spPr>
          <a:xfrm>
            <a:off x="4826000" y="4953000"/>
            <a:ext cx="457200" cy="457200"/>
          </a:xfrm>
          <a:prstGeom prst="rect">
            <a:avLst/>
          </a:prstGeom>
        </p:spPr>
      </p:pic>
      <p:pic>
        <p:nvPicPr>
          <p:cNvPr id="11" name="Picture 10" descr="linkedin-white.png"/>
          <p:cNvPicPr>
            <a:picLocks noChangeAspect="1"/>
          </p:cNvPicPr>
          <p:nvPr/>
        </p:nvPicPr>
        <p:blipFill>
          <a:blip r:embed="rId15"/>
          <a:stretch>
            <a:fillRect/>
          </a:stretch>
        </p:blipFill>
        <p:spPr>
          <a:xfrm>
            <a:off x="1837340" y="5863240"/>
            <a:ext cx="448660" cy="448660"/>
          </a:xfrm>
          <a:prstGeom prst="rect">
            <a:avLst/>
          </a:prstGeom>
        </p:spPr>
      </p:pic>
      <p:pic>
        <p:nvPicPr>
          <p:cNvPr id="15" name="Picture 14" descr="facebook-white.png"/>
          <p:cNvPicPr>
            <a:picLocks noChangeAspect="1"/>
          </p:cNvPicPr>
          <p:nvPr/>
        </p:nvPicPr>
        <p:blipFill>
          <a:blip r:embed="rId16"/>
          <a:stretch>
            <a:fillRect/>
          </a:stretch>
        </p:blipFill>
        <p:spPr>
          <a:xfrm>
            <a:off x="1837340" y="4939009"/>
            <a:ext cx="448660" cy="448660"/>
          </a:xfrm>
          <a:prstGeom prst="rect">
            <a:avLst/>
          </a:prstGeom>
        </p:spPr>
      </p:pic>
      <p:pic>
        <p:nvPicPr>
          <p:cNvPr id="16" name="Picture 15" descr="google-plus-white.png"/>
          <p:cNvPicPr>
            <a:picLocks noChangeAspect="1"/>
          </p:cNvPicPr>
          <p:nvPr/>
        </p:nvPicPr>
        <p:blipFill>
          <a:blip r:embed="rId17"/>
          <a:stretch>
            <a:fillRect/>
          </a:stretch>
        </p:blipFill>
        <p:spPr>
          <a:xfrm>
            <a:off x="4826000" y="5422900"/>
            <a:ext cx="457200" cy="457200"/>
          </a:xfrm>
          <a:prstGeom prst="rect">
            <a:avLst/>
          </a:prstGeom>
        </p:spPr>
      </p:pic>
      <p:sp>
        <p:nvSpPr>
          <p:cNvPr id="17" name="TextBox 16"/>
          <p:cNvSpPr txBox="1"/>
          <p:nvPr/>
        </p:nvSpPr>
        <p:spPr>
          <a:xfrm>
            <a:off x="5435600" y="5015209"/>
            <a:ext cx="2508656" cy="1292662"/>
          </a:xfrm>
          <a:prstGeom prst="rect">
            <a:avLst/>
          </a:prstGeom>
          <a:noFill/>
        </p:spPr>
        <p:txBody>
          <a:bodyPr wrap="square" rtlCol="0">
            <a:spAutoFit/>
          </a:bodyPr>
          <a:lstStyle/>
          <a:p>
            <a:pPr>
              <a:spcAft>
                <a:spcPts val="1200"/>
              </a:spcAft>
            </a:pPr>
            <a:r>
              <a:rPr lang="en-US" sz="2000" b="1" dirty="0" smtClean="0">
                <a:solidFill>
                  <a:srgbClr val="FFFFFF"/>
                </a:solidFill>
                <a:hlinkClick r:id="rId18"/>
              </a:rPr>
              <a:t>YouTube</a:t>
            </a:r>
            <a:endParaRPr lang="en-US" sz="2000" b="1" dirty="0" smtClean="0">
              <a:solidFill>
                <a:srgbClr val="FFFFFF"/>
              </a:solidFill>
            </a:endParaRPr>
          </a:p>
          <a:p>
            <a:pPr>
              <a:spcAft>
                <a:spcPts val="1200"/>
              </a:spcAft>
            </a:pPr>
            <a:r>
              <a:rPr lang="en-US" sz="2000" b="1" dirty="0" smtClean="0">
                <a:solidFill>
                  <a:srgbClr val="FFFFFF"/>
                </a:solidFill>
                <a:hlinkClick r:id="rId19"/>
              </a:rPr>
              <a:t>Google+</a:t>
            </a:r>
            <a:endParaRPr lang="en-US" sz="2000" b="1" dirty="0" smtClean="0">
              <a:solidFill>
                <a:srgbClr val="FFFFFF"/>
              </a:solidFill>
            </a:endParaRPr>
          </a:p>
          <a:p>
            <a:endParaRPr lang="en-US" dirty="0"/>
          </a:p>
        </p:txBody>
      </p:sp>
      <p:pic>
        <p:nvPicPr>
          <p:cNvPr id="14" name="Picture 13" descr="finch-white.png"/>
          <p:cNvPicPr>
            <a:picLocks noChangeAspect="1"/>
          </p:cNvPicPr>
          <p:nvPr/>
        </p:nvPicPr>
        <p:blipFill>
          <a:blip r:embed="rId20"/>
          <a:stretch>
            <a:fillRect/>
          </a:stretch>
        </p:blipFill>
        <p:spPr>
          <a:xfrm>
            <a:off x="1146581" y="1657819"/>
            <a:ext cx="1030484" cy="1900892"/>
          </a:xfrm>
          <a:prstGeom prst="rect">
            <a:avLst/>
          </a:prstGeom>
        </p:spPr>
      </p:pic>
    </p:spTree>
    <p:extLst>
      <p:ext uri="{BB962C8B-B14F-4D97-AF65-F5344CB8AC3E}">
        <p14:creationId xmlns:p14="http://schemas.microsoft.com/office/powerpoint/2010/main" val="38413365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TextBox 8"/>
          <p:cNvSpPr txBox="1"/>
          <p:nvPr/>
        </p:nvSpPr>
        <p:spPr>
          <a:xfrm>
            <a:off x="898295" y="670394"/>
            <a:ext cx="7817079" cy="523220"/>
          </a:xfrm>
          <a:prstGeom prst="rect">
            <a:avLst/>
          </a:prstGeom>
          <a:noFill/>
        </p:spPr>
        <p:txBody>
          <a:bodyPr wrap="square" rtlCol="0">
            <a:spAutoFit/>
          </a:bodyPr>
          <a:lstStyle/>
          <a:p>
            <a:r>
              <a:rPr lang="en-US" sz="2800" b="1" dirty="0" smtClean="0">
                <a:solidFill>
                  <a:schemeClr val="bg1"/>
                </a:solidFill>
              </a:rPr>
              <a:t>What’s the buzz about online communities?</a:t>
            </a:r>
            <a:endParaRPr lang="en-US" sz="2800" b="1" dirty="0">
              <a:solidFill>
                <a:schemeClr val="bg1"/>
              </a:solidFill>
            </a:endParaRPr>
          </a:p>
        </p:txBody>
      </p:sp>
      <p:pic>
        <p:nvPicPr>
          <p:cNvPr id="10" name="Picture 9" descr="telligent-logo-wht.png"/>
          <p:cNvPicPr>
            <a:picLocks noChangeAspect="1"/>
          </p:cNvPicPr>
          <p:nvPr/>
        </p:nvPicPr>
        <p:blipFill>
          <a:blip r:embed="rId5" cstate="print"/>
          <a:stretch>
            <a:fillRect/>
          </a:stretch>
        </p:blipFill>
        <p:spPr>
          <a:xfrm>
            <a:off x="6290275" y="6230706"/>
            <a:ext cx="2701325" cy="627295"/>
          </a:xfrm>
          <a:prstGeom prst="rect">
            <a:avLst/>
          </a:prstGeom>
        </p:spPr>
      </p:pic>
      <p:sp>
        <p:nvSpPr>
          <p:cNvPr id="12" name="TextBox 11"/>
          <p:cNvSpPr txBox="1"/>
          <p:nvPr/>
        </p:nvSpPr>
        <p:spPr>
          <a:xfrm>
            <a:off x="532698" y="6421242"/>
            <a:ext cx="2214880" cy="246221"/>
          </a:xfrm>
          <a:prstGeom prst="rect">
            <a:avLst/>
          </a:prstGeom>
          <a:noFill/>
        </p:spPr>
        <p:txBody>
          <a:bodyPr wrap="square" rtlCol="0">
            <a:spAutoFit/>
          </a:bodyPr>
          <a:lstStyle/>
          <a:p>
            <a:r>
              <a:rPr lang="en-US" sz="1000" dirty="0" smtClean="0">
                <a:solidFill>
                  <a:srgbClr val="FFFFFF"/>
                </a:solidFill>
              </a:rPr>
              <a:t>© 2012 Telligent. All rights reserved. </a:t>
            </a:r>
            <a:endParaRPr lang="en-US" sz="1000" dirty="0">
              <a:solidFill>
                <a:srgbClr val="FFFFFF"/>
              </a:solidFill>
            </a:endParaRPr>
          </a:p>
        </p:txBody>
      </p:sp>
      <p:sp>
        <p:nvSpPr>
          <p:cNvPr id="13" name="TextBox 12"/>
          <p:cNvSpPr txBox="1"/>
          <p:nvPr/>
        </p:nvSpPr>
        <p:spPr>
          <a:xfrm>
            <a:off x="2483256" y="1911819"/>
            <a:ext cx="5888584" cy="1938992"/>
          </a:xfrm>
          <a:prstGeom prst="rect">
            <a:avLst/>
          </a:prstGeom>
          <a:noFill/>
        </p:spPr>
        <p:txBody>
          <a:bodyPr wrap="square" rtlCol="0">
            <a:spAutoFit/>
          </a:bodyPr>
          <a:lstStyle/>
          <a:p>
            <a:r>
              <a:rPr lang="en-US" sz="2000" b="1" dirty="0">
                <a:solidFill>
                  <a:schemeClr val="bg1"/>
                </a:solidFill>
              </a:rPr>
              <a:t>A community is an online hub where people with shared interests can communicate, get support, build relationships and be recognized using </a:t>
            </a:r>
            <a:r>
              <a:rPr lang="en-US" sz="2000" b="1" dirty="0" smtClean="0">
                <a:solidFill>
                  <a:schemeClr val="bg1"/>
                </a:solidFill>
              </a:rPr>
              <a:t>popular </a:t>
            </a:r>
            <a:r>
              <a:rPr lang="en-US" sz="2000" b="1" dirty="0">
                <a:solidFill>
                  <a:schemeClr val="bg1"/>
                </a:solidFill>
              </a:rPr>
              <a:t>social media </a:t>
            </a:r>
            <a:r>
              <a:rPr lang="en-US" sz="2000" b="1" dirty="0" smtClean="0">
                <a:solidFill>
                  <a:schemeClr val="bg1"/>
                </a:solidFill>
              </a:rPr>
              <a:t>applications</a:t>
            </a:r>
            <a:r>
              <a:rPr lang="en-US" sz="2000" b="1" dirty="0">
                <a:solidFill>
                  <a:schemeClr val="bg1"/>
                </a:solidFill>
              </a:rPr>
              <a:t>. </a:t>
            </a:r>
            <a:endParaRPr lang="en-US" sz="2000" b="1" dirty="0" smtClean="0">
              <a:solidFill>
                <a:schemeClr val="bg1"/>
              </a:solidFill>
            </a:endParaRPr>
          </a:p>
          <a:p>
            <a:endParaRPr lang="en-US" sz="2000" b="1" dirty="0">
              <a:solidFill>
                <a:schemeClr val="bg1"/>
              </a:solidFill>
            </a:endParaRPr>
          </a:p>
          <a:p>
            <a:endParaRPr lang="en-US" sz="2000" b="1" dirty="0">
              <a:solidFill>
                <a:schemeClr val="bg1"/>
              </a:solidFill>
            </a:endParaRPr>
          </a:p>
        </p:txBody>
      </p:sp>
      <p:pic>
        <p:nvPicPr>
          <p:cNvPr id="8" name="Picture 7" descr="3-people.png"/>
          <p:cNvPicPr>
            <a:picLocks noChangeAspect="1"/>
          </p:cNvPicPr>
          <p:nvPr/>
        </p:nvPicPr>
        <p:blipFill>
          <a:blip r:embed="rId6"/>
          <a:stretch>
            <a:fillRect/>
          </a:stretch>
        </p:blipFill>
        <p:spPr>
          <a:xfrm>
            <a:off x="898295" y="1962619"/>
            <a:ext cx="1270000" cy="1270000"/>
          </a:xfrm>
          <a:prstGeom prst="rect">
            <a:avLst/>
          </a:prstGeom>
        </p:spPr>
      </p:pic>
    </p:spTree>
    <p:extLst>
      <p:ext uri="{BB962C8B-B14F-4D97-AF65-F5344CB8AC3E}">
        <p14:creationId xmlns:p14="http://schemas.microsoft.com/office/powerpoint/2010/main" val="30248453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TextBox 8"/>
          <p:cNvSpPr txBox="1"/>
          <p:nvPr/>
        </p:nvSpPr>
        <p:spPr>
          <a:xfrm>
            <a:off x="898295" y="670394"/>
            <a:ext cx="7245580" cy="954107"/>
          </a:xfrm>
          <a:prstGeom prst="rect">
            <a:avLst/>
          </a:prstGeom>
          <a:noFill/>
        </p:spPr>
        <p:txBody>
          <a:bodyPr wrap="square" rtlCol="0">
            <a:spAutoFit/>
          </a:bodyPr>
          <a:lstStyle/>
          <a:p>
            <a:r>
              <a:rPr lang="en-US" sz="2800" b="1" dirty="0" smtClean="0">
                <a:solidFill>
                  <a:prstClr val="white"/>
                </a:solidFill>
              </a:rPr>
              <a:t>The advantages of building social online communities for a business are abundant</a:t>
            </a:r>
            <a:r>
              <a:rPr lang="en-US" sz="2800" dirty="0" smtClean="0">
                <a:solidFill>
                  <a:prstClr val="white"/>
                </a:solidFill>
              </a:rPr>
              <a:t> </a:t>
            </a:r>
            <a:endParaRPr lang="en-US" sz="2800" dirty="0">
              <a:solidFill>
                <a:prstClr val="white"/>
              </a:solidFill>
            </a:endParaRPr>
          </a:p>
        </p:txBody>
      </p:sp>
      <p:pic>
        <p:nvPicPr>
          <p:cNvPr id="10" name="Picture 9" descr="telligent-logo-wht.png"/>
          <p:cNvPicPr>
            <a:picLocks noChangeAspect="1"/>
          </p:cNvPicPr>
          <p:nvPr/>
        </p:nvPicPr>
        <p:blipFill>
          <a:blip r:embed="rId5" cstate="print"/>
          <a:stretch>
            <a:fillRect/>
          </a:stretch>
        </p:blipFill>
        <p:spPr>
          <a:xfrm>
            <a:off x="6290275" y="6230706"/>
            <a:ext cx="2701325" cy="627295"/>
          </a:xfrm>
          <a:prstGeom prst="rect">
            <a:avLst/>
          </a:prstGeom>
        </p:spPr>
      </p:pic>
      <p:sp>
        <p:nvSpPr>
          <p:cNvPr id="12" name="TextBox 11"/>
          <p:cNvSpPr txBox="1"/>
          <p:nvPr/>
        </p:nvSpPr>
        <p:spPr>
          <a:xfrm>
            <a:off x="532698" y="6421242"/>
            <a:ext cx="2214880" cy="246221"/>
          </a:xfrm>
          <a:prstGeom prst="rect">
            <a:avLst/>
          </a:prstGeom>
          <a:noFill/>
        </p:spPr>
        <p:txBody>
          <a:bodyPr wrap="square" rtlCol="0">
            <a:spAutoFit/>
          </a:bodyPr>
          <a:lstStyle/>
          <a:p>
            <a:r>
              <a:rPr lang="en-US" sz="1000" dirty="0" smtClean="0">
                <a:solidFill>
                  <a:srgbClr val="FFFFFF"/>
                </a:solidFill>
              </a:rPr>
              <a:t>© 2012 Telligent. All rights reserved. </a:t>
            </a:r>
            <a:endParaRPr lang="en-US" sz="1000" dirty="0">
              <a:solidFill>
                <a:srgbClr val="FFFFFF"/>
              </a:solidFill>
            </a:endParaRPr>
          </a:p>
        </p:txBody>
      </p:sp>
      <p:sp>
        <p:nvSpPr>
          <p:cNvPr id="13" name="TextBox 12"/>
          <p:cNvSpPr txBox="1"/>
          <p:nvPr/>
        </p:nvSpPr>
        <p:spPr>
          <a:xfrm>
            <a:off x="2628899" y="2290279"/>
            <a:ext cx="6124575" cy="2062103"/>
          </a:xfrm>
          <a:prstGeom prst="rect">
            <a:avLst/>
          </a:prstGeom>
          <a:noFill/>
        </p:spPr>
        <p:txBody>
          <a:bodyPr wrap="square" rtlCol="0">
            <a:spAutoFit/>
          </a:bodyPr>
          <a:lstStyle/>
          <a:p>
            <a:pPr marL="514350" indent="-514350">
              <a:buFont typeface="+mj-lt"/>
              <a:buAutoNum type="arabicPeriod"/>
            </a:pPr>
            <a:r>
              <a:rPr lang="en-US" sz="2000" b="1" dirty="0" smtClean="0">
                <a:solidFill>
                  <a:prstClr val="white"/>
                </a:solidFill>
              </a:rPr>
              <a:t>Increase brand awareness</a:t>
            </a:r>
          </a:p>
          <a:p>
            <a:pPr marL="514350" indent="-514350">
              <a:buFont typeface="+mj-lt"/>
              <a:buAutoNum type="arabicPeriod"/>
            </a:pPr>
            <a:r>
              <a:rPr lang="en-US" sz="2000" b="1" dirty="0" smtClean="0">
                <a:solidFill>
                  <a:prstClr val="white"/>
                </a:solidFill>
              </a:rPr>
              <a:t>Drive </a:t>
            </a:r>
            <a:r>
              <a:rPr lang="en-US" sz="2000" b="1" dirty="0">
                <a:solidFill>
                  <a:prstClr val="white"/>
                </a:solidFill>
              </a:rPr>
              <a:t>sales </a:t>
            </a:r>
          </a:p>
          <a:p>
            <a:pPr marL="514350" indent="-514350">
              <a:buFont typeface="+mj-lt"/>
              <a:buAutoNum type="arabicPeriod"/>
            </a:pPr>
            <a:r>
              <a:rPr lang="en-US" sz="2000" b="1" dirty="0">
                <a:solidFill>
                  <a:prstClr val="white"/>
                </a:solidFill>
              </a:rPr>
              <a:t>Reduce operating costs</a:t>
            </a:r>
          </a:p>
          <a:p>
            <a:pPr marL="514350" indent="-514350">
              <a:buFont typeface="+mj-lt"/>
              <a:buAutoNum type="arabicPeriod"/>
            </a:pPr>
            <a:r>
              <a:rPr lang="en-US" sz="2000" b="1" dirty="0" smtClean="0">
                <a:solidFill>
                  <a:prstClr val="white"/>
                </a:solidFill>
              </a:rPr>
              <a:t>Build </a:t>
            </a:r>
            <a:r>
              <a:rPr lang="en-US" sz="2000" b="1" dirty="0">
                <a:solidFill>
                  <a:prstClr val="white"/>
                </a:solidFill>
              </a:rPr>
              <a:t>customer, partner and member relationships</a:t>
            </a:r>
          </a:p>
          <a:p>
            <a:pPr marL="514350" indent="-514350">
              <a:buFont typeface="+mj-lt"/>
              <a:buAutoNum type="arabicPeriod"/>
            </a:pPr>
            <a:r>
              <a:rPr lang="en-US" sz="2000" b="1" dirty="0" smtClean="0">
                <a:solidFill>
                  <a:prstClr val="white"/>
                </a:solidFill>
              </a:rPr>
              <a:t>Establish thought leadership</a:t>
            </a:r>
          </a:p>
          <a:p>
            <a:pPr marL="514350" indent="-514350">
              <a:buFont typeface="+mj-lt"/>
              <a:buAutoNum type="arabicPeriod"/>
            </a:pPr>
            <a:endParaRPr lang="en-US" sz="2800" b="1" dirty="0" smtClean="0">
              <a:solidFill>
                <a:prstClr val="white"/>
              </a:solidFill>
            </a:endParaRPr>
          </a:p>
        </p:txBody>
      </p:sp>
      <p:sp>
        <p:nvSpPr>
          <p:cNvPr id="8" name="TextBox 7"/>
          <p:cNvSpPr txBox="1"/>
          <p:nvPr/>
        </p:nvSpPr>
        <p:spPr>
          <a:xfrm>
            <a:off x="898295" y="4861394"/>
            <a:ext cx="7245580" cy="707886"/>
          </a:xfrm>
          <a:prstGeom prst="rect">
            <a:avLst/>
          </a:prstGeom>
          <a:noFill/>
        </p:spPr>
        <p:txBody>
          <a:bodyPr wrap="square" rtlCol="0">
            <a:spAutoFit/>
          </a:bodyPr>
          <a:lstStyle/>
          <a:p>
            <a:r>
              <a:rPr lang="en-US" sz="2000" b="1" dirty="0" smtClean="0">
                <a:solidFill>
                  <a:prstClr val="white"/>
                </a:solidFill>
              </a:rPr>
              <a:t>The question remains…how do you actually accomplish these business goals with an online community? </a:t>
            </a:r>
            <a:endParaRPr lang="en-US" sz="2000" b="1" dirty="0">
              <a:solidFill>
                <a:prstClr val="white"/>
              </a:solidFill>
            </a:endParaRPr>
          </a:p>
        </p:txBody>
      </p:sp>
      <p:pic>
        <p:nvPicPr>
          <p:cNvPr id="14" name="Picture 13" descr="thumbs-up.png"/>
          <p:cNvPicPr>
            <a:picLocks noChangeAspect="1"/>
          </p:cNvPicPr>
          <p:nvPr/>
        </p:nvPicPr>
        <p:blipFill>
          <a:blip r:embed="rId6"/>
          <a:stretch>
            <a:fillRect/>
          </a:stretch>
        </p:blipFill>
        <p:spPr>
          <a:xfrm>
            <a:off x="974495" y="2454275"/>
            <a:ext cx="1270000" cy="1270000"/>
          </a:xfrm>
          <a:prstGeom prst="rect">
            <a:avLst/>
          </a:prstGeom>
        </p:spPr>
      </p:pic>
    </p:spTree>
    <p:extLst>
      <p:ext uri="{BB962C8B-B14F-4D97-AF65-F5344CB8AC3E}">
        <p14:creationId xmlns:p14="http://schemas.microsoft.com/office/powerpoint/2010/main" val="691964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16" name="Picture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TextBox 8"/>
          <p:cNvSpPr txBox="1"/>
          <p:nvPr/>
        </p:nvSpPr>
        <p:spPr>
          <a:xfrm>
            <a:off x="898296" y="670394"/>
            <a:ext cx="7569428" cy="830997"/>
          </a:xfrm>
          <a:prstGeom prst="rect">
            <a:avLst/>
          </a:prstGeom>
          <a:noFill/>
        </p:spPr>
        <p:txBody>
          <a:bodyPr wrap="square" rtlCol="0">
            <a:spAutoFit/>
          </a:bodyPr>
          <a:lstStyle/>
          <a:p>
            <a:r>
              <a:rPr lang="en-US" sz="2000" b="1" dirty="0" smtClean="0">
                <a:solidFill>
                  <a:prstClr val="white"/>
                </a:solidFill>
              </a:rPr>
              <a:t>Take it from: </a:t>
            </a:r>
          </a:p>
          <a:p>
            <a:r>
              <a:rPr lang="en-US" sz="2800" b="1" dirty="0" smtClean="0">
                <a:solidFill>
                  <a:prstClr val="white"/>
                </a:solidFill>
              </a:rPr>
              <a:t>American Marketing Association</a:t>
            </a:r>
            <a:endParaRPr lang="en-US" sz="2800" b="1" dirty="0">
              <a:solidFill>
                <a:prstClr val="white"/>
              </a:solidFill>
            </a:endParaRPr>
          </a:p>
        </p:txBody>
      </p:sp>
      <p:pic>
        <p:nvPicPr>
          <p:cNvPr id="10" name="Picture 9" descr="telligent-logo-wht.png"/>
          <p:cNvPicPr>
            <a:picLocks noChangeAspect="1"/>
          </p:cNvPicPr>
          <p:nvPr/>
        </p:nvPicPr>
        <p:blipFill>
          <a:blip r:embed="rId5" cstate="print"/>
          <a:stretch>
            <a:fillRect/>
          </a:stretch>
        </p:blipFill>
        <p:spPr>
          <a:xfrm>
            <a:off x="6290275" y="6230706"/>
            <a:ext cx="2701325" cy="627295"/>
          </a:xfrm>
          <a:prstGeom prst="rect">
            <a:avLst/>
          </a:prstGeom>
        </p:spPr>
      </p:pic>
      <p:sp>
        <p:nvSpPr>
          <p:cNvPr id="12" name="TextBox 11"/>
          <p:cNvSpPr txBox="1"/>
          <p:nvPr/>
        </p:nvSpPr>
        <p:spPr>
          <a:xfrm>
            <a:off x="532698" y="6421242"/>
            <a:ext cx="2214880" cy="246221"/>
          </a:xfrm>
          <a:prstGeom prst="rect">
            <a:avLst/>
          </a:prstGeom>
          <a:noFill/>
        </p:spPr>
        <p:txBody>
          <a:bodyPr wrap="square" rtlCol="0">
            <a:spAutoFit/>
          </a:bodyPr>
          <a:lstStyle/>
          <a:p>
            <a:r>
              <a:rPr lang="en-US" sz="1000" dirty="0" smtClean="0">
                <a:solidFill>
                  <a:srgbClr val="FFFFFF"/>
                </a:solidFill>
              </a:rPr>
              <a:t>© 2012 Telligent. All rights reserved. </a:t>
            </a:r>
            <a:endParaRPr lang="en-US" sz="1000" dirty="0">
              <a:solidFill>
                <a:srgbClr val="FFFFFF"/>
              </a:solidFill>
            </a:endParaRPr>
          </a:p>
        </p:txBody>
      </p:sp>
      <p:sp>
        <p:nvSpPr>
          <p:cNvPr id="13" name="TextBox 12"/>
          <p:cNvSpPr txBox="1"/>
          <p:nvPr/>
        </p:nvSpPr>
        <p:spPr>
          <a:xfrm>
            <a:off x="898296" y="1728304"/>
            <a:ext cx="7721829" cy="1015663"/>
          </a:xfrm>
          <a:prstGeom prst="rect">
            <a:avLst/>
          </a:prstGeom>
          <a:noFill/>
        </p:spPr>
        <p:txBody>
          <a:bodyPr wrap="square" rtlCol="0">
            <a:spAutoFit/>
          </a:bodyPr>
          <a:lstStyle/>
          <a:p>
            <a:r>
              <a:rPr lang="en-US" sz="2000" b="1" dirty="0" smtClean="0">
                <a:solidFill>
                  <a:prstClr val="white"/>
                </a:solidFill>
              </a:rPr>
              <a:t>AMA is </a:t>
            </a:r>
            <a:r>
              <a:rPr lang="en-US" sz="2000" b="1" dirty="0" smtClean="0">
                <a:solidFill>
                  <a:schemeClr val="bg1"/>
                </a:solidFill>
              </a:rPr>
              <a:t>the </a:t>
            </a:r>
            <a:r>
              <a:rPr lang="en-US" sz="2000" b="1" dirty="0">
                <a:solidFill>
                  <a:schemeClr val="bg1"/>
                </a:solidFill>
              </a:rPr>
              <a:t>professional association for individuals and organizations who are leading the practice, </a:t>
            </a:r>
            <a:r>
              <a:rPr lang="en-US" sz="2000" b="1" dirty="0" smtClean="0">
                <a:solidFill>
                  <a:schemeClr val="bg1"/>
                </a:solidFill>
              </a:rPr>
              <a:t>teaching </a:t>
            </a:r>
            <a:r>
              <a:rPr lang="en-US" sz="2000" b="1" dirty="0">
                <a:solidFill>
                  <a:schemeClr val="bg1"/>
                </a:solidFill>
              </a:rPr>
              <a:t>and development of marketing worldwide. </a:t>
            </a:r>
            <a:r>
              <a:rPr lang="en-US" sz="2000" b="1" dirty="0" smtClean="0">
                <a:solidFill>
                  <a:schemeClr val="bg1"/>
                </a:solidFill>
              </a:rPr>
              <a:t>Here’s a rundown of its core objectives.</a:t>
            </a:r>
            <a:endParaRPr lang="en-US" sz="2000" b="1" dirty="0">
              <a:solidFill>
                <a:schemeClr val="bg1"/>
              </a:solidFill>
            </a:endParaRPr>
          </a:p>
        </p:txBody>
      </p:sp>
      <p:sp>
        <p:nvSpPr>
          <p:cNvPr id="6" name="TextBox 5"/>
          <p:cNvSpPr txBox="1"/>
          <p:nvPr/>
        </p:nvSpPr>
        <p:spPr>
          <a:xfrm>
            <a:off x="2487167" y="2767206"/>
            <a:ext cx="5980557" cy="3539430"/>
          </a:xfrm>
          <a:prstGeom prst="rect">
            <a:avLst/>
          </a:prstGeom>
          <a:noFill/>
        </p:spPr>
        <p:txBody>
          <a:bodyPr wrap="square" rtlCol="0">
            <a:spAutoFit/>
          </a:bodyPr>
          <a:lstStyle/>
          <a:p>
            <a:pPr marL="457200" indent="-457200">
              <a:buFont typeface="Arial" pitchFamily="34" charset="0"/>
              <a:buChar char="•"/>
            </a:pPr>
            <a:r>
              <a:rPr lang="en-US" sz="2800" b="1" dirty="0" smtClean="0">
                <a:solidFill>
                  <a:schemeClr val="bg1"/>
                </a:solidFill>
              </a:rPr>
              <a:t>Connect</a:t>
            </a:r>
            <a:endParaRPr lang="en-US" sz="2000" dirty="0" smtClean="0">
              <a:solidFill>
                <a:schemeClr val="bg1"/>
              </a:solidFill>
            </a:endParaRPr>
          </a:p>
          <a:p>
            <a:r>
              <a:rPr lang="en-US" sz="2000" b="1" dirty="0" smtClean="0">
                <a:solidFill>
                  <a:schemeClr val="bg1"/>
                </a:solidFill>
              </a:rPr>
              <a:t>	Serve </a:t>
            </a:r>
            <a:r>
              <a:rPr lang="en-US" sz="2000" b="1" dirty="0">
                <a:solidFill>
                  <a:schemeClr val="bg1"/>
                </a:solidFill>
              </a:rPr>
              <a:t>as a conduit to foster knowledge </a:t>
            </a:r>
            <a:r>
              <a:rPr lang="en-US" sz="2000" b="1" dirty="0" smtClean="0">
                <a:solidFill>
                  <a:schemeClr val="bg1"/>
                </a:solidFill>
              </a:rPr>
              <a:t>sharing </a:t>
            </a:r>
            <a:endParaRPr lang="en-US" sz="2000" b="1" dirty="0">
              <a:solidFill>
                <a:schemeClr val="bg1"/>
              </a:solidFill>
            </a:endParaRPr>
          </a:p>
          <a:p>
            <a:pPr marL="342900" indent="-342900">
              <a:buFont typeface="Arial" pitchFamily="34" charset="0"/>
              <a:buChar char="•"/>
            </a:pPr>
            <a:endParaRPr lang="en-US" sz="2000" dirty="0" smtClean="0">
              <a:solidFill>
                <a:schemeClr val="bg1"/>
              </a:solidFill>
            </a:endParaRPr>
          </a:p>
          <a:p>
            <a:pPr marL="457200" indent="-457200">
              <a:buFont typeface="Arial" pitchFamily="34" charset="0"/>
              <a:buChar char="•"/>
            </a:pPr>
            <a:r>
              <a:rPr lang="en-US" sz="2800" b="1" dirty="0" smtClean="0">
                <a:solidFill>
                  <a:schemeClr val="bg1"/>
                </a:solidFill>
              </a:rPr>
              <a:t>Inform</a:t>
            </a:r>
            <a:endParaRPr lang="en-US" sz="2000" dirty="0" smtClean="0">
              <a:solidFill>
                <a:schemeClr val="bg1"/>
              </a:solidFill>
            </a:endParaRPr>
          </a:p>
          <a:p>
            <a:r>
              <a:rPr lang="en-US" sz="2000" b="1" dirty="0">
                <a:solidFill>
                  <a:schemeClr val="bg1"/>
                </a:solidFill>
              </a:rPr>
              <a:t>	</a:t>
            </a:r>
            <a:r>
              <a:rPr lang="en-US" sz="2000" b="1" dirty="0" smtClean="0">
                <a:solidFill>
                  <a:schemeClr val="bg1"/>
                </a:solidFill>
              </a:rPr>
              <a:t>Provide </a:t>
            </a:r>
            <a:r>
              <a:rPr lang="en-US" sz="2000" b="1" dirty="0">
                <a:solidFill>
                  <a:schemeClr val="bg1"/>
                </a:solidFill>
              </a:rPr>
              <a:t>resources, education, career and </a:t>
            </a:r>
            <a:r>
              <a:rPr lang="en-US" sz="2000" b="1" dirty="0" smtClean="0">
                <a:solidFill>
                  <a:schemeClr val="bg1"/>
                </a:solidFill>
              </a:rPr>
              <a:t>	professional </a:t>
            </a:r>
            <a:r>
              <a:rPr lang="en-US" sz="2000" b="1" dirty="0">
                <a:solidFill>
                  <a:schemeClr val="bg1"/>
                </a:solidFill>
              </a:rPr>
              <a:t>development </a:t>
            </a:r>
            <a:r>
              <a:rPr lang="en-US" sz="2000" b="1" dirty="0" smtClean="0">
                <a:solidFill>
                  <a:schemeClr val="bg1"/>
                </a:solidFill>
              </a:rPr>
              <a:t>opportunities</a:t>
            </a:r>
            <a:endParaRPr lang="en-US" sz="2000" b="1" dirty="0">
              <a:solidFill>
                <a:schemeClr val="bg1"/>
              </a:solidFill>
            </a:endParaRPr>
          </a:p>
          <a:p>
            <a:pPr marL="342900" indent="-342900">
              <a:buFont typeface="Arial" pitchFamily="34" charset="0"/>
              <a:buChar char="•"/>
            </a:pPr>
            <a:endParaRPr lang="en-US" sz="2000" dirty="0" smtClean="0">
              <a:solidFill>
                <a:schemeClr val="bg1"/>
              </a:solidFill>
            </a:endParaRPr>
          </a:p>
          <a:p>
            <a:pPr marL="457200" indent="-457200">
              <a:buFont typeface="Arial" pitchFamily="34" charset="0"/>
              <a:buChar char="•"/>
            </a:pPr>
            <a:r>
              <a:rPr lang="en-US" sz="2800" b="1" dirty="0" smtClean="0">
                <a:solidFill>
                  <a:schemeClr val="bg1"/>
                </a:solidFill>
              </a:rPr>
              <a:t>Advance</a:t>
            </a:r>
            <a:endParaRPr lang="en-US" sz="2000" dirty="0" smtClean="0">
              <a:solidFill>
                <a:schemeClr val="bg1"/>
              </a:solidFill>
            </a:endParaRPr>
          </a:p>
          <a:p>
            <a:r>
              <a:rPr lang="en-US" sz="2000" b="1" dirty="0">
                <a:solidFill>
                  <a:schemeClr val="bg1"/>
                </a:solidFill>
              </a:rPr>
              <a:t>	</a:t>
            </a:r>
            <a:r>
              <a:rPr lang="en-US" sz="2000" b="1" dirty="0" smtClean="0">
                <a:solidFill>
                  <a:schemeClr val="bg1"/>
                </a:solidFill>
              </a:rPr>
              <a:t>Promote/support </a:t>
            </a:r>
            <a:r>
              <a:rPr lang="en-US" sz="2000" b="1" dirty="0">
                <a:solidFill>
                  <a:schemeClr val="bg1"/>
                </a:solidFill>
              </a:rPr>
              <a:t>marketing practice and thought </a:t>
            </a:r>
            <a:r>
              <a:rPr lang="en-US" sz="2000" b="1" dirty="0" smtClean="0">
                <a:solidFill>
                  <a:schemeClr val="bg1"/>
                </a:solidFill>
              </a:rPr>
              <a:t>	leadership</a:t>
            </a:r>
            <a:endParaRPr lang="en-US" sz="2000" b="1" dirty="0">
              <a:solidFill>
                <a:schemeClr val="bg1"/>
              </a:solidFill>
              <a:effectLst/>
            </a:endParaRPr>
          </a:p>
        </p:txBody>
      </p:sp>
      <p:pic>
        <p:nvPicPr>
          <p:cNvPr id="11" name="Picture 10" descr="couple.png"/>
          <p:cNvPicPr>
            <a:picLocks noChangeAspect="1"/>
          </p:cNvPicPr>
          <p:nvPr/>
        </p:nvPicPr>
        <p:blipFill>
          <a:blip r:embed="rId6"/>
          <a:stretch>
            <a:fillRect/>
          </a:stretch>
        </p:blipFill>
        <p:spPr>
          <a:xfrm>
            <a:off x="898296" y="2743967"/>
            <a:ext cx="1168400" cy="1168400"/>
          </a:xfrm>
          <a:prstGeom prst="rect">
            <a:avLst/>
          </a:prstGeom>
        </p:spPr>
      </p:pic>
      <p:pic>
        <p:nvPicPr>
          <p:cNvPr id="14" name="Picture 13" descr="news.png"/>
          <p:cNvPicPr>
            <a:picLocks noChangeAspect="1"/>
          </p:cNvPicPr>
          <p:nvPr/>
        </p:nvPicPr>
        <p:blipFill>
          <a:blip r:embed="rId7"/>
          <a:stretch>
            <a:fillRect/>
          </a:stretch>
        </p:blipFill>
        <p:spPr>
          <a:xfrm>
            <a:off x="898296" y="3860800"/>
            <a:ext cx="1168400" cy="1168400"/>
          </a:xfrm>
          <a:prstGeom prst="rect">
            <a:avLst/>
          </a:prstGeom>
        </p:spPr>
      </p:pic>
      <p:pic>
        <p:nvPicPr>
          <p:cNvPr id="15" name="Picture 14" descr="brain.png"/>
          <p:cNvPicPr>
            <a:picLocks noChangeAspect="1"/>
          </p:cNvPicPr>
          <p:nvPr/>
        </p:nvPicPr>
        <p:blipFill>
          <a:blip r:embed="rId8"/>
          <a:stretch>
            <a:fillRect/>
          </a:stretch>
        </p:blipFill>
        <p:spPr>
          <a:xfrm>
            <a:off x="898296" y="5092700"/>
            <a:ext cx="1168400" cy="1168400"/>
          </a:xfrm>
          <a:prstGeom prst="rect">
            <a:avLst/>
          </a:prstGeom>
        </p:spPr>
      </p:pic>
    </p:spTree>
    <p:extLst>
      <p:ext uri="{BB962C8B-B14F-4D97-AF65-F5344CB8AC3E}">
        <p14:creationId xmlns:p14="http://schemas.microsoft.com/office/powerpoint/2010/main" val="6762901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TextBox 8"/>
          <p:cNvSpPr txBox="1"/>
          <p:nvPr/>
        </p:nvSpPr>
        <p:spPr>
          <a:xfrm>
            <a:off x="898295" y="670394"/>
            <a:ext cx="7245580" cy="1384995"/>
          </a:xfrm>
          <a:prstGeom prst="rect">
            <a:avLst/>
          </a:prstGeom>
          <a:noFill/>
        </p:spPr>
        <p:txBody>
          <a:bodyPr wrap="square" rtlCol="0">
            <a:spAutoFit/>
          </a:bodyPr>
          <a:lstStyle/>
          <a:p>
            <a:r>
              <a:rPr lang="en-US" sz="2800" b="1" dirty="0">
                <a:solidFill>
                  <a:prstClr val="white"/>
                </a:solidFill>
              </a:rPr>
              <a:t>AMA </a:t>
            </a:r>
            <a:r>
              <a:rPr lang="en-US" sz="2800" b="1" dirty="0" smtClean="0">
                <a:solidFill>
                  <a:prstClr val="white"/>
                </a:solidFill>
              </a:rPr>
              <a:t>built an online community to layer social interactions into its website and business processes</a:t>
            </a:r>
            <a:r>
              <a:rPr lang="en-US" sz="2000" b="1" dirty="0" smtClean="0">
                <a:solidFill>
                  <a:prstClr val="white"/>
                </a:solidFill>
              </a:rPr>
              <a:t> </a:t>
            </a:r>
            <a:endParaRPr lang="en-US" sz="2000" b="1" dirty="0">
              <a:solidFill>
                <a:prstClr val="white"/>
              </a:solidFill>
            </a:endParaRPr>
          </a:p>
        </p:txBody>
      </p:sp>
      <p:pic>
        <p:nvPicPr>
          <p:cNvPr id="10" name="Picture 9" descr="telligent-logo-wht.png"/>
          <p:cNvPicPr>
            <a:picLocks noChangeAspect="1"/>
          </p:cNvPicPr>
          <p:nvPr/>
        </p:nvPicPr>
        <p:blipFill>
          <a:blip r:embed="rId5" cstate="print"/>
          <a:stretch>
            <a:fillRect/>
          </a:stretch>
        </p:blipFill>
        <p:spPr>
          <a:xfrm>
            <a:off x="6290275" y="6230706"/>
            <a:ext cx="2701325" cy="627295"/>
          </a:xfrm>
          <a:prstGeom prst="rect">
            <a:avLst/>
          </a:prstGeom>
        </p:spPr>
      </p:pic>
      <p:sp>
        <p:nvSpPr>
          <p:cNvPr id="12" name="TextBox 11"/>
          <p:cNvSpPr txBox="1"/>
          <p:nvPr/>
        </p:nvSpPr>
        <p:spPr>
          <a:xfrm>
            <a:off x="532698" y="6421242"/>
            <a:ext cx="2214880" cy="246221"/>
          </a:xfrm>
          <a:prstGeom prst="rect">
            <a:avLst/>
          </a:prstGeom>
          <a:noFill/>
        </p:spPr>
        <p:txBody>
          <a:bodyPr wrap="square" rtlCol="0">
            <a:spAutoFit/>
          </a:bodyPr>
          <a:lstStyle/>
          <a:p>
            <a:r>
              <a:rPr lang="en-US" sz="1000" dirty="0" smtClean="0">
                <a:solidFill>
                  <a:srgbClr val="FFFFFF"/>
                </a:solidFill>
              </a:rPr>
              <a:t>© 2012 Telligent. All rights reserved. </a:t>
            </a:r>
            <a:endParaRPr lang="en-US" sz="1000" dirty="0">
              <a:solidFill>
                <a:srgbClr val="FFFFFF"/>
              </a:solidFill>
            </a:endParaRPr>
          </a:p>
        </p:txBody>
      </p:sp>
      <p:pic>
        <p:nvPicPr>
          <p:cNvPr id="8" name="Picture 7" descr="Description: cid:image002.png@01CCB0FD.1639E85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83623" y="2535904"/>
            <a:ext cx="3146555" cy="2550445"/>
          </a:xfrm>
          <a:prstGeom prst="rect">
            <a:avLst/>
          </a:prstGeom>
          <a:noFill/>
          <a:ln w="28575">
            <a:solidFill>
              <a:schemeClr val="bg1"/>
            </a:solidFill>
            <a:miter lim="800000"/>
            <a:headEnd/>
            <a:tailEnd/>
          </a:ln>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4258081" y="2402554"/>
            <a:ext cx="4238219" cy="3847207"/>
          </a:xfrm>
          <a:prstGeom prst="rect">
            <a:avLst/>
          </a:prstGeom>
          <a:noFill/>
        </p:spPr>
        <p:txBody>
          <a:bodyPr wrap="square" rtlCol="0">
            <a:spAutoFit/>
          </a:bodyPr>
          <a:lstStyle/>
          <a:p>
            <a:r>
              <a:rPr lang="en-US" sz="1600" b="1" dirty="0" smtClean="0">
                <a:solidFill>
                  <a:prstClr val="white"/>
                </a:solidFill>
              </a:rPr>
              <a:t>AMA wanted to connect nationally-distributed members with social networking and content-rich discussions and engagement</a:t>
            </a:r>
          </a:p>
          <a:p>
            <a:pPr marL="342900" indent="-342900">
              <a:buFont typeface="Arial" pitchFamily="34" charset="0"/>
              <a:buChar char="•"/>
            </a:pPr>
            <a:endParaRPr lang="en-US" sz="1600" b="1" dirty="0" smtClean="0">
              <a:solidFill>
                <a:prstClr val="white"/>
              </a:solidFill>
            </a:endParaRPr>
          </a:p>
          <a:p>
            <a:r>
              <a:rPr lang="en-US" sz="1600" b="1" dirty="0" smtClean="0">
                <a:solidFill>
                  <a:prstClr val="white"/>
                </a:solidFill>
              </a:rPr>
              <a:t>Its solution? </a:t>
            </a:r>
          </a:p>
          <a:p>
            <a:endParaRPr lang="en-US" sz="1600" b="1" dirty="0">
              <a:solidFill>
                <a:prstClr val="white"/>
              </a:solidFill>
            </a:endParaRPr>
          </a:p>
          <a:p>
            <a:r>
              <a:rPr lang="en-US" sz="1600" b="1" dirty="0" smtClean="0">
                <a:solidFill>
                  <a:prstClr val="white"/>
                </a:solidFill>
              </a:rPr>
              <a:t>Create an online community with verified members to enable </a:t>
            </a:r>
            <a:r>
              <a:rPr lang="en-US" sz="1600" b="1" dirty="0">
                <a:solidFill>
                  <a:prstClr val="white"/>
                </a:solidFill>
              </a:rPr>
              <a:t>member </a:t>
            </a:r>
            <a:r>
              <a:rPr lang="en-US" sz="1600" b="1" dirty="0" smtClean="0">
                <a:solidFill>
                  <a:prstClr val="white"/>
                </a:solidFill>
              </a:rPr>
              <a:t>networking and communication, offer exclusive research and share thought </a:t>
            </a:r>
            <a:r>
              <a:rPr lang="en-US" sz="1600" b="1" dirty="0">
                <a:solidFill>
                  <a:prstClr val="white"/>
                </a:solidFill>
              </a:rPr>
              <a:t>leadership on </a:t>
            </a:r>
            <a:r>
              <a:rPr lang="en-US" sz="1600" b="1" dirty="0" smtClean="0">
                <a:solidFill>
                  <a:prstClr val="white"/>
                </a:solidFill>
              </a:rPr>
              <a:t>an interactive website.</a:t>
            </a:r>
            <a:endParaRPr lang="en-US" sz="1600" b="1" dirty="0">
              <a:solidFill>
                <a:prstClr val="white"/>
              </a:solidFill>
            </a:endParaRPr>
          </a:p>
          <a:p>
            <a:pPr marL="342900" indent="-342900">
              <a:buFont typeface="Arial" pitchFamily="34" charset="0"/>
              <a:buChar char="•"/>
            </a:pPr>
            <a:endParaRPr lang="en-US" sz="2000" b="1" dirty="0" smtClean="0">
              <a:solidFill>
                <a:prstClr val="white"/>
              </a:solidFill>
            </a:endParaRPr>
          </a:p>
          <a:p>
            <a:endParaRPr lang="en-US" sz="2000" b="1" dirty="0" smtClean="0">
              <a:solidFill>
                <a:prstClr val="white"/>
              </a:solidFill>
            </a:endParaRPr>
          </a:p>
          <a:p>
            <a:endParaRPr lang="en-US" sz="2800" b="1" dirty="0" smtClean="0">
              <a:solidFill>
                <a:prstClr val="white"/>
              </a:solidFill>
            </a:endParaRPr>
          </a:p>
        </p:txBody>
      </p:sp>
    </p:spTree>
    <p:extLst>
      <p:ext uri="{BB962C8B-B14F-4D97-AF65-F5344CB8AC3E}">
        <p14:creationId xmlns:p14="http://schemas.microsoft.com/office/powerpoint/2010/main" val="3410112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TextBox 8"/>
          <p:cNvSpPr txBox="1"/>
          <p:nvPr/>
        </p:nvSpPr>
        <p:spPr>
          <a:xfrm>
            <a:off x="898295" y="670394"/>
            <a:ext cx="7245580" cy="954107"/>
          </a:xfrm>
          <a:prstGeom prst="rect">
            <a:avLst/>
          </a:prstGeom>
          <a:noFill/>
        </p:spPr>
        <p:txBody>
          <a:bodyPr wrap="square" rtlCol="0">
            <a:spAutoFit/>
          </a:bodyPr>
          <a:lstStyle/>
          <a:p>
            <a:r>
              <a:rPr lang="en-US" sz="2800" b="1" dirty="0" smtClean="0">
                <a:solidFill>
                  <a:prstClr val="white"/>
                </a:solidFill>
              </a:rPr>
              <a:t>Here’s your social business roadmap from </a:t>
            </a:r>
            <a:r>
              <a:rPr lang="en-US" sz="2800" b="1" dirty="0">
                <a:solidFill>
                  <a:prstClr val="white"/>
                </a:solidFill>
              </a:rPr>
              <a:t>AMA and tips for your organization to </a:t>
            </a:r>
            <a:r>
              <a:rPr lang="en-US" sz="2800" b="1" dirty="0" smtClean="0">
                <a:solidFill>
                  <a:prstClr val="white"/>
                </a:solidFill>
              </a:rPr>
              <a:t>flourish</a:t>
            </a:r>
            <a:endParaRPr lang="en-US" sz="2800" b="1" dirty="0">
              <a:solidFill>
                <a:prstClr val="white"/>
              </a:solidFill>
            </a:endParaRPr>
          </a:p>
        </p:txBody>
      </p:sp>
      <p:pic>
        <p:nvPicPr>
          <p:cNvPr id="10" name="Picture 9" descr="telligent-logo-wht.png"/>
          <p:cNvPicPr>
            <a:picLocks noChangeAspect="1"/>
          </p:cNvPicPr>
          <p:nvPr/>
        </p:nvPicPr>
        <p:blipFill>
          <a:blip r:embed="rId4" cstate="print"/>
          <a:stretch>
            <a:fillRect/>
          </a:stretch>
        </p:blipFill>
        <p:spPr>
          <a:xfrm>
            <a:off x="6290275" y="6230706"/>
            <a:ext cx="2701325" cy="627295"/>
          </a:xfrm>
          <a:prstGeom prst="rect">
            <a:avLst/>
          </a:prstGeom>
        </p:spPr>
      </p:pic>
      <p:sp>
        <p:nvSpPr>
          <p:cNvPr id="12" name="TextBox 11"/>
          <p:cNvSpPr txBox="1"/>
          <p:nvPr/>
        </p:nvSpPr>
        <p:spPr>
          <a:xfrm>
            <a:off x="532698" y="6421242"/>
            <a:ext cx="2214880" cy="246221"/>
          </a:xfrm>
          <a:prstGeom prst="rect">
            <a:avLst/>
          </a:prstGeom>
          <a:noFill/>
        </p:spPr>
        <p:txBody>
          <a:bodyPr wrap="square" rtlCol="0">
            <a:spAutoFit/>
          </a:bodyPr>
          <a:lstStyle/>
          <a:p>
            <a:r>
              <a:rPr lang="en-US" sz="1000" dirty="0" smtClean="0">
                <a:solidFill>
                  <a:srgbClr val="FFFFFF"/>
                </a:solidFill>
              </a:rPr>
              <a:t>© 2012 Telligent. All rights reserved. </a:t>
            </a:r>
            <a:endParaRPr lang="en-US" sz="1000" dirty="0">
              <a:solidFill>
                <a:srgbClr val="FFFFFF"/>
              </a:solidFill>
            </a:endParaRPr>
          </a:p>
        </p:txBody>
      </p:sp>
      <p:sp>
        <p:nvSpPr>
          <p:cNvPr id="13" name="TextBox 12"/>
          <p:cNvSpPr txBox="1"/>
          <p:nvPr/>
        </p:nvSpPr>
        <p:spPr>
          <a:xfrm>
            <a:off x="4258081" y="1888204"/>
            <a:ext cx="4238219" cy="2246769"/>
          </a:xfrm>
          <a:prstGeom prst="rect">
            <a:avLst/>
          </a:prstGeom>
          <a:noFill/>
        </p:spPr>
        <p:txBody>
          <a:bodyPr wrap="square" rtlCol="0">
            <a:spAutoFit/>
          </a:bodyPr>
          <a:lstStyle/>
          <a:p>
            <a:pPr marL="514350" indent="-514350">
              <a:buFont typeface="+mj-lt"/>
              <a:buAutoNum type="arabicPeriod"/>
            </a:pPr>
            <a:r>
              <a:rPr lang="en-US" sz="2000" b="1" dirty="0">
                <a:solidFill>
                  <a:prstClr val="white"/>
                </a:solidFill>
              </a:rPr>
              <a:t>Create a strategy</a:t>
            </a:r>
          </a:p>
          <a:p>
            <a:pPr marL="514350" indent="-514350">
              <a:buFont typeface="+mj-lt"/>
              <a:buAutoNum type="arabicPeriod"/>
            </a:pPr>
            <a:r>
              <a:rPr lang="en-US" sz="2000" b="1" dirty="0" smtClean="0">
                <a:solidFill>
                  <a:prstClr val="white"/>
                </a:solidFill>
              </a:rPr>
              <a:t>Integrate your social investments</a:t>
            </a:r>
          </a:p>
          <a:p>
            <a:pPr marL="514350" indent="-514350">
              <a:buFont typeface="+mj-lt"/>
              <a:buAutoNum type="arabicPeriod"/>
            </a:pPr>
            <a:r>
              <a:rPr lang="en-US" sz="2000" b="1" dirty="0">
                <a:solidFill>
                  <a:prstClr val="white"/>
                </a:solidFill>
              </a:rPr>
              <a:t>L</a:t>
            </a:r>
            <a:r>
              <a:rPr lang="en-US" sz="2000" b="1" dirty="0" smtClean="0">
                <a:solidFill>
                  <a:prstClr val="white"/>
                </a:solidFill>
              </a:rPr>
              <a:t>earn </a:t>
            </a:r>
            <a:r>
              <a:rPr lang="en-US" sz="2000" b="1" dirty="0">
                <a:solidFill>
                  <a:prstClr val="white"/>
                </a:solidFill>
              </a:rPr>
              <a:t>the difference between social media and an online </a:t>
            </a:r>
            <a:r>
              <a:rPr lang="en-US" sz="2000" b="1" dirty="0" smtClean="0">
                <a:solidFill>
                  <a:prstClr val="white"/>
                </a:solidFill>
              </a:rPr>
              <a:t>community</a:t>
            </a:r>
            <a:endParaRPr lang="en-US" sz="2000" b="1" dirty="0">
              <a:solidFill>
                <a:prstClr val="white"/>
              </a:solidFill>
            </a:endParaRPr>
          </a:p>
          <a:p>
            <a:pPr marL="514350" indent="-514350">
              <a:buFont typeface="+mj-lt"/>
              <a:buAutoNum type="arabicPeriod"/>
            </a:pPr>
            <a:r>
              <a:rPr lang="en-US" sz="2000" b="1" dirty="0" smtClean="0">
                <a:solidFill>
                  <a:prstClr val="white"/>
                </a:solidFill>
              </a:rPr>
              <a:t>Take </a:t>
            </a:r>
            <a:r>
              <a:rPr lang="en-US" sz="2000" b="1" dirty="0">
                <a:solidFill>
                  <a:prstClr val="white"/>
                </a:solidFill>
              </a:rPr>
              <a:t>your cue from </a:t>
            </a:r>
            <a:r>
              <a:rPr lang="en-US" sz="2000" b="1" dirty="0" smtClean="0">
                <a:solidFill>
                  <a:prstClr val="white"/>
                </a:solidFill>
              </a:rPr>
              <a:t>AMA’s lessons </a:t>
            </a:r>
            <a:r>
              <a:rPr lang="en-US" sz="2000" b="1" dirty="0">
                <a:solidFill>
                  <a:prstClr val="white"/>
                </a:solidFill>
              </a:rPr>
              <a:t>learned</a:t>
            </a:r>
            <a:endParaRPr lang="en-US" sz="2800" b="1" dirty="0" smtClean="0">
              <a:solidFill>
                <a:prstClr val="white"/>
              </a:solidFill>
            </a:endParaRPr>
          </a:p>
        </p:txBody>
      </p:sp>
      <p:pic>
        <p:nvPicPr>
          <p:cNvPr id="17" name="Picture 16" descr="AMA-big.png"/>
          <p:cNvPicPr>
            <a:picLocks noChangeAspect="1"/>
          </p:cNvPicPr>
          <p:nvPr/>
        </p:nvPicPr>
        <p:blipFill>
          <a:blip r:embed="rId5"/>
          <a:stretch>
            <a:fillRect/>
          </a:stretch>
        </p:blipFill>
        <p:spPr>
          <a:xfrm>
            <a:off x="974495" y="2002504"/>
            <a:ext cx="2759305" cy="1075661"/>
          </a:xfrm>
          <a:prstGeom prst="rect">
            <a:avLst/>
          </a:prstGeom>
        </p:spPr>
      </p:pic>
    </p:spTree>
    <p:extLst>
      <p:ext uri="{BB962C8B-B14F-4D97-AF65-F5344CB8AC3E}">
        <p14:creationId xmlns:p14="http://schemas.microsoft.com/office/powerpoint/2010/main" val="26303702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TextBox 8"/>
          <p:cNvSpPr txBox="1"/>
          <p:nvPr/>
        </p:nvSpPr>
        <p:spPr>
          <a:xfrm>
            <a:off x="898295" y="670394"/>
            <a:ext cx="7245580" cy="523220"/>
          </a:xfrm>
          <a:prstGeom prst="rect">
            <a:avLst/>
          </a:prstGeom>
          <a:noFill/>
        </p:spPr>
        <p:txBody>
          <a:bodyPr wrap="square" rtlCol="0">
            <a:spAutoFit/>
          </a:bodyPr>
          <a:lstStyle/>
          <a:p>
            <a:r>
              <a:rPr lang="en-US" sz="2800" b="1" dirty="0" smtClean="0">
                <a:solidFill>
                  <a:prstClr val="white"/>
                </a:solidFill>
              </a:rPr>
              <a:t>1.  Create a strategy</a:t>
            </a:r>
            <a:endParaRPr lang="en-US" sz="2800" b="1" dirty="0">
              <a:solidFill>
                <a:prstClr val="white"/>
              </a:solidFill>
            </a:endParaRPr>
          </a:p>
        </p:txBody>
      </p:sp>
      <p:pic>
        <p:nvPicPr>
          <p:cNvPr id="10" name="Picture 9" descr="telligent-logo-wht.png"/>
          <p:cNvPicPr>
            <a:picLocks noChangeAspect="1"/>
          </p:cNvPicPr>
          <p:nvPr/>
        </p:nvPicPr>
        <p:blipFill>
          <a:blip r:embed="rId5" cstate="print"/>
          <a:stretch>
            <a:fillRect/>
          </a:stretch>
        </p:blipFill>
        <p:spPr>
          <a:xfrm>
            <a:off x="6290275" y="6230706"/>
            <a:ext cx="2701325" cy="627295"/>
          </a:xfrm>
          <a:prstGeom prst="rect">
            <a:avLst/>
          </a:prstGeom>
        </p:spPr>
      </p:pic>
      <p:sp>
        <p:nvSpPr>
          <p:cNvPr id="12" name="TextBox 11"/>
          <p:cNvSpPr txBox="1"/>
          <p:nvPr/>
        </p:nvSpPr>
        <p:spPr>
          <a:xfrm>
            <a:off x="532698" y="6421242"/>
            <a:ext cx="2214880" cy="246221"/>
          </a:xfrm>
          <a:prstGeom prst="rect">
            <a:avLst/>
          </a:prstGeom>
          <a:noFill/>
        </p:spPr>
        <p:txBody>
          <a:bodyPr wrap="square" rtlCol="0">
            <a:spAutoFit/>
          </a:bodyPr>
          <a:lstStyle/>
          <a:p>
            <a:r>
              <a:rPr lang="en-US" sz="1000" dirty="0" smtClean="0">
                <a:solidFill>
                  <a:srgbClr val="FFFFFF"/>
                </a:solidFill>
              </a:rPr>
              <a:t>© 2012 Telligent. All rights reserved. </a:t>
            </a:r>
            <a:endParaRPr lang="en-US" sz="1000" dirty="0">
              <a:solidFill>
                <a:srgbClr val="FFFFFF"/>
              </a:solidFill>
            </a:endParaRPr>
          </a:p>
        </p:txBody>
      </p:sp>
      <p:sp>
        <p:nvSpPr>
          <p:cNvPr id="8" name="TextBox 7"/>
          <p:cNvSpPr txBox="1"/>
          <p:nvPr/>
        </p:nvSpPr>
        <p:spPr>
          <a:xfrm>
            <a:off x="2468880" y="1280160"/>
            <a:ext cx="6272784" cy="4524315"/>
          </a:xfrm>
          <a:prstGeom prst="rect">
            <a:avLst/>
          </a:prstGeom>
          <a:noFill/>
        </p:spPr>
        <p:txBody>
          <a:bodyPr wrap="square" rtlCol="0">
            <a:spAutoFit/>
          </a:bodyPr>
          <a:lstStyle/>
          <a:p>
            <a:pPr marL="342900" indent="-342900">
              <a:buFont typeface="Arial" pitchFamily="34" charset="0"/>
              <a:buChar char="•"/>
            </a:pPr>
            <a:r>
              <a:rPr lang="en-US" sz="1600" b="1" dirty="0" smtClean="0">
                <a:solidFill>
                  <a:prstClr val="white"/>
                </a:solidFill>
              </a:rPr>
              <a:t>Understand your business objectives before you get going. </a:t>
            </a:r>
          </a:p>
          <a:p>
            <a:pPr marL="365760" lvl="1"/>
            <a:r>
              <a:rPr lang="en-US" sz="1600" dirty="0" smtClean="0">
                <a:solidFill>
                  <a:prstClr val="white"/>
                </a:solidFill>
              </a:rPr>
              <a:t>Then write up community requirements, such as integrations and analytics, to find the right solution. </a:t>
            </a:r>
          </a:p>
          <a:p>
            <a:pPr marL="342900" indent="-342900">
              <a:buFont typeface="Arial" pitchFamily="34" charset="0"/>
              <a:buChar char="•"/>
            </a:pPr>
            <a:endParaRPr lang="en-US" sz="1600" b="1" dirty="0" smtClean="0">
              <a:solidFill>
                <a:prstClr val="white"/>
              </a:solidFill>
            </a:endParaRPr>
          </a:p>
          <a:p>
            <a:pPr marL="342900" indent="-342900">
              <a:buFont typeface="Arial" pitchFamily="34" charset="0"/>
              <a:buChar char="•"/>
            </a:pPr>
            <a:r>
              <a:rPr lang="en-US" sz="1600" b="1" dirty="0" smtClean="0">
                <a:solidFill>
                  <a:prstClr val="white"/>
                </a:solidFill>
              </a:rPr>
              <a:t>Assemble an internal team to evaluate your business requirements. </a:t>
            </a:r>
            <a:r>
              <a:rPr lang="en-US" sz="1600" dirty="0" smtClean="0">
                <a:solidFill>
                  <a:prstClr val="white"/>
                </a:solidFill>
              </a:rPr>
              <a:t>Social impacts your customers, internal departments, board of directors and more, so make sure the right people are on board from day one.</a:t>
            </a:r>
          </a:p>
          <a:p>
            <a:pPr marL="342900" indent="-342900">
              <a:buFont typeface="Arial" pitchFamily="34" charset="0"/>
              <a:buChar char="•"/>
            </a:pPr>
            <a:endParaRPr lang="en-US" sz="1600" b="1" dirty="0" smtClean="0">
              <a:solidFill>
                <a:prstClr val="white"/>
              </a:solidFill>
            </a:endParaRPr>
          </a:p>
          <a:p>
            <a:pPr marL="342900" indent="-342900">
              <a:buFont typeface="Arial" pitchFamily="34" charset="0"/>
              <a:buChar char="•"/>
            </a:pPr>
            <a:r>
              <a:rPr lang="en-US" sz="1600" b="1" dirty="0" smtClean="0">
                <a:solidFill>
                  <a:prstClr val="white"/>
                </a:solidFill>
              </a:rPr>
              <a:t>Think through your content plan. </a:t>
            </a:r>
          </a:p>
          <a:p>
            <a:pPr marL="365760" lvl="1"/>
            <a:r>
              <a:rPr lang="en-US" sz="1600" dirty="0" smtClean="0">
                <a:solidFill>
                  <a:prstClr val="white"/>
                </a:solidFill>
              </a:rPr>
              <a:t>An online community should drive deeper engagement with, and add value for, your customers, employees, partners and/or members.</a:t>
            </a:r>
          </a:p>
          <a:p>
            <a:pPr marL="342900" indent="-342900">
              <a:buFont typeface="Arial" pitchFamily="34" charset="0"/>
              <a:buChar char="•"/>
            </a:pPr>
            <a:endParaRPr lang="en-US" sz="1600" b="1" dirty="0" smtClean="0">
              <a:solidFill>
                <a:prstClr val="white"/>
              </a:solidFill>
            </a:endParaRPr>
          </a:p>
          <a:p>
            <a:pPr marL="342900" indent="-342900">
              <a:buFont typeface="Arial" pitchFamily="34" charset="0"/>
              <a:buChar char="•"/>
            </a:pPr>
            <a:r>
              <a:rPr lang="en-US" sz="1600" b="1" dirty="0" smtClean="0">
                <a:solidFill>
                  <a:prstClr val="white"/>
                </a:solidFill>
              </a:rPr>
              <a:t>Understand how community integrates with your business.</a:t>
            </a:r>
          </a:p>
          <a:p>
            <a:pPr marL="365760"/>
            <a:r>
              <a:rPr lang="en-US" sz="1600" dirty="0" smtClean="0">
                <a:solidFill>
                  <a:prstClr val="white"/>
                </a:solidFill>
              </a:rPr>
              <a:t>Community works best when it’s </a:t>
            </a:r>
            <a:r>
              <a:rPr lang="en-US" sz="1600" dirty="0">
                <a:solidFill>
                  <a:prstClr val="white"/>
                </a:solidFill>
              </a:rPr>
              <a:t>not just a standalone </a:t>
            </a:r>
            <a:r>
              <a:rPr lang="en-US" sz="1600" dirty="0" smtClean="0">
                <a:solidFill>
                  <a:prstClr val="white"/>
                </a:solidFill>
              </a:rPr>
              <a:t>application, but integrated with your business process and tools. For AMA, that meant seamless integration with its CMS, Microsoft SharePoint, for document management.</a:t>
            </a:r>
          </a:p>
        </p:txBody>
      </p:sp>
      <p:pic>
        <p:nvPicPr>
          <p:cNvPr id="13" name="Picture 12" descr="light-bulb.png"/>
          <p:cNvPicPr>
            <a:picLocks noChangeAspect="1"/>
          </p:cNvPicPr>
          <p:nvPr/>
        </p:nvPicPr>
        <p:blipFill>
          <a:blip r:embed="rId6"/>
          <a:stretch>
            <a:fillRect/>
          </a:stretch>
        </p:blipFill>
        <p:spPr>
          <a:xfrm>
            <a:off x="898295" y="2568575"/>
            <a:ext cx="1270000" cy="1270000"/>
          </a:xfrm>
          <a:prstGeom prst="rect">
            <a:avLst/>
          </a:prstGeom>
        </p:spPr>
      </p:pic>
    </p:spTree>
    <p:extLst>
      <p:ext uri="{BB962C8B-B14F-4D97-AF65-F5344CB8AC3E}">
        <p14:creationId xmlns:p14="http://schemas.microsoft.com/office/powerpoint/2010/main" val="36362357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TextBox 8"/>
          <p:cNvSpPr txBox="1"/>
          <p:nvPr/>
        </p:nvSpPr>
        <p:spPr>
          <a:xfrm>
            <a:off x="898295" y="670394"/>
            <a:ext cx="7245580" cy="523220"/>
          </a:xfrm>
          <a:prstGeom prst="rect">
            <a:avLst/>
          </a:prstGeom>
          <a:noFill/>
        </p:spPr>
        <p:txBody>
          <a:bodyPr wrap="square" rtlCol="0">
            <a:spAutoFit/>
          </a:bodyPr>
          <a:lstStyle/>
          <a:p>
            <a:r>
              <a:rPr lang="en-US" sz="2800" b="1" dirty="0" smtClean="0">
                <a:solidFill>
                  <a:prstClr val="white"/>
                </a:solidFill>
              </a:rPr>
              <a:t>2. </a:t>
            </a:r>
            <a:r>
              <a:rPr lang="en-US" sz="2800" b="1" dirty="0">
                <a:solidFill>
                  <a:prstClr val="white"/>
                </a:solidFill>
              </a:rPr>
              <a:t>Integrate your social investments</a:t>
            </a:r>
          </a:p>
        </p:txBody>
      </p:sp>
      <p:pic>
        <p:nvPicPr>
          <p:cNvPr id="10" name="Picture 9" descr="telligent-logo-wht.png"/>
          <p:cNvPicPr>
            <a:picLocks noChangeAspect="1"/>
          </p:cNvPicPr>
          <p:nvPr/>
        </p:nvPicPr>
        <p:blipFill>
          <a:blip r:embed="rId5" cstate="print"/>
          <a:stretch>
            <a:fillRect/>
          </a:stretch>
        </p:blipFill>
        <p:spPr>
          <a:xfrm>
            <a:off x="6290275" y="6230706"/>
            <a:ext cx="2701325" cy="627295"/>
          </a:xfrm>
          <a:prstGeom prst="rect">
            <a:avLst/>
          </a:prstGeom>
        </p:spPr>
      </p:pic>
      <p:sp>
        <p:nvSpPr>
          <p:cNvPr id="12" name="TextBox 11"/>
          <p:cNvSpPr txBox="1"/>
          <p:nvPr/>
        </p:nvSpPr>
        <p:spPr>
          <a:xfrm>
            <a:off x="532698" y="6421242"/>
            <a:ext cx="2214880" cy="246221"/>
          </a:xfrm>
          <a:prstGeom prst="rect">
            <a:avLst/>
          </a:prstGeom>
          <a:noFill/>
        </p:spPr>
        <p:txBody>
          <a:bodyPr wrap="square" rtlCol="0">
            <a:spAutoFit/>
          </a:bodyPr>
          <a:lstStyle/>
          <a:p>
            <a:r>
              <a:rPr lang="en-US" sz="1000" dirty="0" smtClean="0">
                <a:solidFill>
                  <a:srgbClr val="FFFFFF"/>
                </a:solidFill>
              </a:rPr>
              <a:t>© 2012 Telligent. All rights reserved. </a:t>
            </a:r>
            <a:endParaRPr lang="en-US" sz="1000" dirty="0">
              <a:solidFill>
                <a:srgbClr val="FFFFFF"/>
              </a:solidFill>
            </a:endParaRPr>
          </a:p>
        </p:txBody>
      </p:sp>
      <p:sp>
        <p:nvSpPr>
          <p:cNvPr id="13" name="TextBox 12"/>
          <p:cNvSpPr txBox="1"/>
          <p:nvPr/>
        </p:nvSpPr>
        <p:spPr>
          <a:xfrm>
            <a:off x="2470440" y="1280629"/>
            <a:ext cx="6270220" cy="4647426"/>
          </a:xfrm>
          <a:prstGeom prst="rect">
            <a:avLst/>
          </a:prstGeom>
          <a:noFill/>
        </p:spPr>
        <p:txBody>
          <a:bodyPr wrap="square" rtlCol="0">
            <a:spAutoFit/>
          </a:bodyPr>
          <a:lstStyle/>
          <a:p>
            <a:r>
              <a:rPr lang="en-US" sz="1600" b="1" dirty="0" smtClean="0">
                <a:solidFill>
                  <a:prstClr val="white"/>
                </a:solidFill>
              </a:rPr>
              <a:t>AMA’s website is built on Microsoft SharePoint and integrated with </a:t>
            </a:r>
            <a:r>
              <a:rPr lang="en-US" sz="1600" b="1" dirty="0">
                <a:solidFill>
                  <a:prstClr val="white"/>
                </a:solidFill>
              </a:rPr>
              <a:t>Telligent Community to layer in social interactions and networking between </a:t>
            </a:r>
            <a:r>
              <a:rPr lang="en-US" sz="1600" b="1" dirty="0" smtClean="0">
                <a:solidFill>
                  <a:prstClr val="white"/>
                </a:solidFill>
              </a:rPr>
              <a:t>members</a:t>
            </a:r>
            <a:r>
              <a:rPr lang="en-US" sz="1600" dirty="0" smtClean="0">
                <a:solidFill>
                  <a:prstClr val="white"/>
                </a:solidFill>
              </a:rPr>
              <a:t> </a:t>
            </a:r>
            <a:r>
              <a:rPr lang="en-US" sz="1600" b="1" dirty="0" smtClean="0">
                <a:solidFill>
                  <a:prstClr val="white"/>
                </a:solidFill>
              </a:rPr>
              <a:t>for a seamless online member experience.  </a:t>
            </a:r>
          </a:p>
          <a:p>
            <a:endParaRPr lang="en-US" sz="1600" b="1" dirty="0">
              <a:solidFill>
                <a:prstClr val="white"/>
              </a:solidFill>
            </a:endParaRPr>
          </a:p>
          <a:p>
            <a:r>
              <a:rPr lang="en-US" sz="1600" b="1" dirty="0" smtClean="0">
                <a:solidFill>
                  <a:prstClr val="white"/>
                </a:solidFill>
              </a:rPr>
              <a:t>Social media </a:t>
            </a:r>
            <a:r>
              <a:rPr lang="en-US" sz="1600" b="1" dirty="0">
                <a:solidFill>
                  <a:prstClr val="white"/>
                </a:solidFill>
              </a:rPr>
              <a:t>engagement on </a:t>
            </a:r>
            <a:r>
              <a:rPr lang="en-US" sz="1600" b="1" dirty="0" smtClean="0">
                <a:solidFill>
                  <a:prstClr val="white"/>
                </a:solidFill>
              </a:rPr>
              <a:t>Twitter, LinkedIn and Facebook drives members back to AMA’s community. </a:t>
            </a:r>
          </a:p>
          <a:p>
            <a:endParaRPr lang="en-US" sz="1600" b="1" dirty="0">
              <a:solidFill>
                <a:prstClr val="white"/>
              </a:solidFill>
            </a:endParaRPr>
          </a:p>
          <a:p>
            <a:r>
              <a:rPr lang="en-US" sz="1600" b="1" dirty="0" smtClean="0">
                <a:solidFill>
                  <a:prstClr val="white"/>
                </a:solidFill>
              </a:rPr>
              <a:t>Check out these quick tips from AMA to unite SharePoint and your online community: </a:t>
            </a:r>
          </a:p>
          <a:p>
            <a:pPr marL="342900" indent="-342900">
              <a:buFont typeface="Arial" pitchFamily="34" charset="0"/>
              <a:buChar char="•"/>
            </a:pPr>
            <a:r>
              <a:rPr lang="en-US" sz="1600" b="1" dirty="0" smtClean="0">
                <a:solidFill>
                  <a:prstClr val="white"/>
                </a:solidFill>
              </a:rPr>
              <a:t>Take advantage of integrated search across your community and website so members can easily find the information they want. </a:t>
            </a:r>
          </a:p>
          <a:p>
            <a:pPr marL="342900" indent="-342900">
              <a:buFont typeface="Arial" pitchFamily="34" charset="0"/>
              <a:buChar char="•"/>
            </a:pPr>
            <a:r>
              <a:rPr lang="en-US" sz="1600" b="1" dirty="0" smtClean="0">
                <a:solidFill>
                  <a:prstClr val="white"/>
                </a:solidFill>
              </a:rPr>
              <a:t>Use widgets to pull in content from other Web properties to your community automatically, such as events and calendars.</a:t>
            </a:r>
          </a:p>
          <a:p>
            <a:pPr marL="342900" indent="-342900">
              <a:buFont typeface="Arial" pitchFamily="34" charset="0"/>
              <a:buChar char="•"/>
            </a:pPr>
            <a:r>
              <a:rPr lang="en-US" sz="1600" b="1" dirty="0" smtClean="0">
                <a:solidFill>
                  <a:prstClr val="white"/>
                </a:solidFill>
              </a:rPr>
              <a:t>Plan how to use all of the extra social features that community adds to your website, and seed content before you open your community so members can easily contribute and talk to peers from the get go.</a:t>
            </a:r>
          </a:p>
          <a:p>
            <a:pPr marL="342900" indent="-342900">
              <a:buFont typeface="Arial" pitchFamily="34" charset="0"/>
              <a:buChar char="•"/>
            </a:pPr>
            <a:endParaRPr lang="en-US" sz="2000" b="1" dirty="0" smtClean="0">
              <a:solidFill>
                <a:prstClr val="white"/>
              </a:solidFill>
            </a:endParaRPr>
          </a:p>
          <a:p>
            <a:endParaRPr lang="en-US" sz="2000" b="1" dirty="0">
              <a:solidFill>
                <a:prstClr val="white"/>
              </a:solidFill>
            </a:endParaRPr>
          </a:p>
        </p:txBody>
      </p:sp>
      <p:pic>
        <p:nvPicPr>
          <p:cNvPr id="11" name="Picture 10" descr="chat.png"/>
          <p:cNvPicPr>
            <a:picLocks noChangeAspect="1"/>
          </p:cNvPicPr>
          <p:nvPr/>
        </p:nvPicPr>
        <p:blipFill>
          <a:blip r:embed="rId6"/>
          <a:stretch>
            <a:fillRect/>
          </a:stretch>
        </p:blipFill>
        <p:spPr>
          <a:xfrm>
            <a:off x="898295" y="2366479"/>
            <a:ext cx="1270000" cy="1270000"/>
          </a:xfrm>
          <a:prstGeom prst="rect">
            <a:avLst/>
          </a:prstGeom>
        </p:spPr>
      </p:pic>
    </p:spTree>
    <p:extLst>
      <p:ext uri="{BB962C8B-B14F-4D97-AF65-F5344CB8AC3E}">
        <p14:creationId xmlns:p14="http://schemas.microsoft.com/office/powerpoint/2010/main" val="6426661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TextBox 8"/>
          <p:cNvSpPr txBox="1"/>
          <p:nvPr/>
        </p:nvSpPr>
        <p:spPr>
          <a:xfrm>
            <a:off x="898295" y="670394"/>
            <a:ext cx="7245580" cy="954107"/>
          </a:xfrm>
          <a:prstGeom prst="rect">
            <a:avLst/>
          </a:prstGeom>
          <a:noFill/>
        </p:spPr>
        <p:txBody>
          <a:bodyPr wrap="square" rtlCol="0">
            <a:spAutoFit/>
          </a:bodyPr>
          <a:lstStyle/>
          <a:p>
            <a:r>
              <a:rPr lang="en-US" sz="2800" b="1" dirty="0" smtClean="0">
                <a:solidFill>
                  <a:prstClr val="white"/>
                </a:solidFill>
              </a:rPr>
              <a:t>3.  Learn the difference between social media and an online community </a:t>
            </a:r>
            <a:endParaRPr lang="en-US" sz="2800" b="1" dirty="0">
              <a:solidFill>
                <a:prstClr val="white"/>
              </a:solidFill>
            </a:endParaRPr>
          </a:p>
        </p:txBody>
      </p:sp>
      <p:pic>
        <p:nvPicPr>
          <p:cNvPr id="10" name="Picture 9" descr="telligent-logo-wht.png"/>
          <p:cNvPicPr>
            <a:picLocks noChangeAspect="1"/>
          </p:cNvPicPr>
          <p:nvPr/>
        </p:nvPicPr>
        <p:blipFill>
          <a:blip r:embed="rId5" cstate="print"/>
          <a:stretch>
            <a:fillRect/>
          </a:stretch>
        </p:blipFill>
        <p:spPr>
          <a:xfrm>
            <a:off x="6290275" y="6230706"/>
            <a:ext cx="2701325" cy="627295"/>
          </a:xfrm>
          <a:prstGeom prst="rect">
            <a:avLst/>
          </a:prstGeom>
        </p:spPr>
      </p:pic>
      <p:sp>
        <p:nvSpPr>
          <p:cNvPr id="12" name="TextBox 11"/>
          <p:cNvSpPr txBox="1"/>
          <p:nvPr/>
        </p:nvSpPr>
        <p:spPr>
          <a:xfrm>
            <a:off x="532698" y="6421242"/>
            <a:ext cx="2214880" cy="246221"/>
          </a:xfrm>
          <a:prstGeom prst="rect">
            <a:avLst/>
          </a:prstGeom>
          <a:noFill/>
        </p:spPr>
        <p:txBody>
          <a:bodyPr wrap="square" rtlCol="0">
            <a:spAutoFit/>
          </a:bodyPr>
          <a:lstStyle/>
          <a:p>
            <a:r>
              <a:rPr lang="en-US" sz="1000" dirty="0" smtClean="0">
                <a:solidFill>
                  <a:srgbClr val="FFFFFF"/>
                </a:solidFill>
              </a:rPr>
              <a:t>© 2012 Telligent. All rights reserved. </a:t>
            </a:r>
            <a:endParaRPr lang="en-US" sz="1000" dirty="0">
              <a:solidFill>
                <a:srgbClr val="FFFFFF"/>
              </a:solidFill>
            </a:endParaRPr>
          </a:p>
        </p:txBody>
      </p:sp>
      <p:sp>
        <p:nvSpPr>
          <p:cNvPr id="13" name="TextBox 12"/>
          <p:cNvSpPr txBox="1"/>
          <p:nvPr/>
        </p:nvSpPr>
        <p:spPr>
          <a:xfrm>
            <a:off x="2468880" y="1766404"/>
            <a:ext cx="6272784" cy="4031873"/>
          </a:xfrm>
          <a:prstGeom prst="rect">
            <a:avLst/>
          </a:prstGeom>
          <a:noFill/>
        </p:spPr>
        <p:txBody>
          <a:bodyPr wrap="square" rtlCol="0">
            <a:spAutoFit/>
          </a:bodyPr>
          <a:lstStyle/>
          <a:p>
            <a:r>
              <a:rPr lang="en-US" sz="1600" b="1" dirty="0" smtClean="0">
                <a:solidFill>
                  <a:prstClr val="white"/>
                </a:solidFill>
              </a:rPr>
              <a:t>AMA uses SharePoint and Telligent to give its members more value than social media alone through deeper engagement, access to exclusive content and networking with verified marketing peers.</a:t>
            </a:r>
          </a:p>
          <a:p>
            <a:pPr marL="342900" indent="-342900">
              <a:buFont typeface="Arial" pitchFamily="34" charset="0"/>
              <a:buChar char="•"/>
            </a:pPr>
            <a:r>
              <a:rPr lang="en-US" sz="1600" b="1" dirty="0" smtClean="0">
                <a:solidFill>
                  <a:prstClr val="white"/>
                </a:solidFill>
              </a:rPr>
              <a:t>In the words of AMA, there are </a:t>
            </a:r>
            <a:r>
              <a:rPr lang="en-US" sz="1600" b="1" u="sng" dirty="0" smtClean="0">
                <a:solidFill>
                  <a:prstClr val="white"/>
                </a:solidFill>
              </a:rPr>
              <a:t>heaps</a:t>
            </a:r>
            <a:r>
              <a:rPr lang="en-US" sz="1600" b="1" dirty="0" smtClean="0">
                <a:solidFill>
                  <a:prstClr val="white"/>
                </a:solidFill>
              </a:rPr>
              <a:t> of different groups and networks for marketers (plus other affinity groups and topics) on social networks like LinkedIn and Facebook. In contrast, an online community gathers top caliber participants in one central area for communication and collaboration.</a:t>
            </a:r>
          </a:p>
          <a:p>
            <a:pPr marL="342900" indent="-342900">
              <a:buFont typeface="Arial" pitchFamily="34" charset="0"/>
              <a:buChar char="•"/>
            </a:pPr>
            <a:r>
              <a:rPr lang="en-US" sz="1600" b="1" dirty="0" smtClean="0">
                <a:solidFill>
                  <a:prstClr val="white"/>
                </a:solidFill>
              </a:rPr>
              <a:t>Community removes the noise – ads, spam, self promotion and irrelevant or unhelpful content in social media – since you own and manage it.</a:t>
            </a:r>
          </a:p>
          <a:p>
            <a:pPr marL="342900" indent="-342900">
              <a:buFont typeface="Arial" pitchFamily="34" charset="0"/>
              <a:buChar char="•"/>
            </a:pPr>
            <a:r>
              <a:rPr lang="en-US" sz="1600" b="1" dirty="0" smtClean="0">
                <a:solidFill>
                  <a:prstClr val="white"/>
                </a:solidFill>
              </a:rPr>
              <a:t>Communities enable deeper engagement with subgroups, a full set of social applications, privacy controls and the ability to own and analyze the data. This improves your organization’s ability to identify needs and deliver on customer, employee or member needs.  </a:t>
            </a:r>
          </a:p>
        </p:txBody>
      </p:sp>
      <p:pic>
        <p:nvPicPr>
          <p:cNvPr id="11" name="Picture 10" descr="star.png"/>
          <p:cNvPicPr>
            <a:picLocks noChangeAspect="1"/>
          </p:cNvPicPr>
          <p:nvPr/>
        </p:nvPicPr>
        <p:blipFill>
          <a:blip r:embed="rId6"/>
          <a:stretch>
            <a:fillRect/>
          </a:stretch>
        </p:blipFill>
        <p:spPr>
          <a:xfrm>
            <a:off x="945690" y="2652229"/>
            <a:ext cx="1270000" cy="1270000"/>
          </a:xfrm>
          <a:prstGeom prst="rect">
            <a:avLst/>
          </a:prstGeom>
        </p:spPr>
      </p:pic>
    </p:spTree>
    <p:extLst>
      <p:ext uri="{BB962C8B-B14F-4D97-AF65-F5344CB8AC3E}">
        <p14:creationId xmlns:p14="http://schemas.microsoft.com/office/powerpoint/2010/main" val="34782301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5_Office Theme">
  <a:themeElements>
    <a:clrScheme name="Custom 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D7E2D7"/>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16583</TotalTime>
  <Words>1181</Words>
  <Application>Microsoft Office PowerPoint</Application>
  <PresentationFormat>On-screen Show (4:3)</PresentationFormat>
  <Paragraphs>136</Paragraphs>
  <Slides>12</Slides>
  <Notes>12</Notes>
  <HiddenSlides>0</HiddenSlides>
  <MMClips>0</MMClips>
  <ScaleCrop>false</ScaleCrop>
  <HeadingPairs>
    <vt:vector size="4" baseType="variant">
      <vt:variant>
        <vt:lpstr>Theme</vt:lpstr>
      </vt:variant>
      <vt:variant>
        <vt:i4>6</vt:i4>
      </vt:variant>
      <vt:variant>
        <vt:lpstr>Slide Titles</vt:lpstr>
      </vt:variant>
      <vt:variant>
        <vt:i4>12</vt:i4>
      </vt:variant>
    </vt:vector>
  </HeadingPairs>
  <TitlesOfParts>
    <vt:vector size="18" baseType="lpstr">
      <vt:lpstr>Office Theme</vt:lpstr>
      <vt:lpstr>1_Office Theme</vt:lpstr>
      <vt:lpstr>2_Office Theme</vt:lpstr>
      <vt:lpstr>5_Office Theme</vt:lpstr>
      <vt:lpstr>7_Office Theme</vt:lpstr>
      <vt:lpstr>3_Office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Northstar PG</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Donny Epp</dc:creator>
  <cp:lastModifiedBy>Nancy Pekala</cp:lastModifiedBy>
  <cp:revision>710</cp:revision>
  <dcterms:created xsi:type="dcterms:W3CDTF">2012-03-02T16:04:29Z</dcterms:created>
  <dcterms:modified xsi:type="dcterms:W3CDTF">2012-06-06T03:11:20Z</dcterms:modified>
</cp:coreProperties>
</file>